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5"/>
  </p:notesMasterIdLst>
  <p:sldIdLst>
    <p:sldId id="256" r:id="rId2"/>
    <p:sldId id="258" r:id="rId3"/>
    <p:sldId id="259" r:id="rId4"/>
    <p:sldId id="263" r:id="rId5"/>
    <p:sldId id="277" r:id="rId6"/>
    <p:sldId id="265" r:id="rId7"/>
    <p:sldId id="260" r:id="rId8"/>
    <p:sldId id="261" r:id="rId9"/>
    <p:sldId id="276" r:id="rId10"/>
    <p:sldId id="278" r:id="rId11"/>
    <p:sldId id="279" r:id="rId12"/>
    <p:sldId id="280"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FAD"/>
    <a:srgbClr val="FDFF3C"/>
    <a:srgbClr val="5AFF53"/>
    <a:srgbClr val="FBD8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69"/>
    <p:restoredTop sz="65887"/>
  </p:normalViewPr>
  <p:slideViewPr>
    <p:cSldViewPr snapToGrid="0" snapToObjects="1">
      <p:cViewPr varScale="1">
        <p:scale>
          <a:sx n="91" d="100"/>
          <a:sy n="91" d="100"/>
        </p:scale>
        <p:origin x="20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C7A3-CFAC-B247-A9AC-2B396C6572E2}" type="datetimeFigureOut">
              <a:rPr lang="en-US" smtClean="0"/>
              <a:t>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973F6-A3B6-AD41-8ED1-E3897E0307FA}" type="slidenum">
              <a:rPr lang="en-US" smtClean="0"/>
              <a:t>‹#›</a:t>
            </a:fld>
            <a:endParaRPr lang="en-US"/>
          </a:p>
        </p:txBody>
      </p:sp>
    </p:spTree>
    <p:extLst>
      <p:ext uri="{BB962C8B-B14F-4D97-AF65-F5344CB8AC3E}">
        <p14:creationId xmlns:p14="http://schemas.microsoft.com/office/powerpoint/2010/main" val="242907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973F6-A3B6-AD41-8ED1-E3897E0307FA}" type="slidenum">
              <a:rPr lang="en-US" smtClean="0"/>
              <a:t>1</a:t>
            </a:fld>
            <a:endParaRPr lang="en-US"/>
          </a:p>
        </p:txBody>
      </p:sp>
    </p:spTree>
    <p:extLst>
      <p:ext uri="{BB962C8B-B14F-4D97-AF65-F5344CB8AC3E}">
        <p14:creationId xmlns:p14="http://schemas.microsoft.com/office/powerpoint/2010/main" val="3500912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973F6-A3B6-AD41-8ED1-E3897E0307FA}" type="slidenum">
              <a:rPr lang="en-US" smtClean="0"/>
              <a:t>10</a:t>
            </a:fld>
            <a:endParaRPr lang="en-US"/>
          </a:p>
        </p:txBody>
      </p:sp>
    </p:spTree>
    <p:extLst>
      <p:ext uri="{BB962C8B-B14F-4D97-AF65-F5344CB8AC3E}">
        <p14:creationId xmlns:p14="http://schemas.microsoft.com/office/powerpoint/2010/main" val="2720584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973F6-A3B6-AD41-8ED1-E3897E0307FA}" type="slidenum">
              <a:rPr lang="en-US" smtClean="0"/>
              <a:t>11</a:t>
            </a:fld>
            <a:endParaRPr lang="en-US"/>
          </a:p>
        </p:txBody>
      </p:sp>
    </p:spTree>
    <p:extLst>
      <p:ext uri="{BB962C8B-B14F-4D97-AF65-F5344CB8AC3E}">
        <p14:creationId xmlns:p14="http://schemas.microsoft.com/office/powerpoint/2010/main" val="395664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973F6-A3B6-AD41-8ED1-E3897E0307FA}" type="slidenum">
              <a:rPr lang="en-US" smtClean="0"/>
              <a:t>12</a:t>
            </a:fld>
            <a:endParaRPr lang="en-US"/>
          </a:p>
        </p:txBody>
      </p:sp>
    </p:spTree>
    <p:extLst>
      <p:ext uri="{BB962C8B-B14F-4D97-AF65-F5344CB8AC3E}">
        <p14:creationId xmlns:p14="http://schemas.microsoft.com/office/powerpoint/2010/main" val="261107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973F6-A3B6-AD41-8ED1-E3897E0307FA}" type="slidenum">
              <a:rPr lang="en-US" smtClean="0"/>
              <a:t>13</a:t>
            </a:fld>
            <a:endParaRPr lang="en-US"/>
          </a:p>
        </p:txBody>
      </p:sp>
    </p:spTree>
    <p:extLst>
      <p:ext uri="{BB962C8B-B14F-4D97-AF65-F5344CB8AC3E}">
        <p14:creationId xmlns:p14="http://schemas.microsoft.com/office/powerpoint/2010/main" val="389617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CRAAP test is an older school approach to evaluating print resources (like a book or journal) to purchase as part of a library collection. The acronym stands for currency (timeliness), relevance, authority, accuracy, and purpose. </a:t>
            </a:r>
          </a:p>
          <a:p>
            <a:endParaRPr lang="en-US" dirty="0"/>
          </a:p>
          <a:p>
            <a:r>
              <a:rPr lang="en-US" dirty="0"/>
              <a:t>It’s important to move past CRAAP into a different evaluation path because copying and pasting an evaluative approach from one mode to another does not work or cannot account for any of the pervasive issues observed these days with fake news misinformation, and disinformation. Also, a lot of SIFT moves subsume the ideas conveyed in the CRAAP acronym. </a:t>
            </a:r>
          </a:p>
          <a:p>
            <a:endParaRPr lang="en-US" dirty="0"/>
          </a:p>
          <a:p>
            <a:r>
              <a:rPr lang="en-US" dirty="0"/>
              <a:t>The three scenarios look at some of the ways information can be presented in misleading and dangerous ways, highlighting the importance of </a:t>
            </a:r>
          </a:p>
        </p:txBody>
      </p:sp>
      <p:sp>
        <p:nvSpPr>
          <p:cNvPr id="4" name="Slide Number Placeholder 3"/>
          <p:cNvSpPr>
            <a:spLocks noGrp="1"/>
          </p:cNvSpPr>
          <p:nvPr>
            <p:ph type="sldNum" sz="quarter" idx="5"/>
          </p:nvPr>
        </p:nvSpPr>
        <p:spPr/>
        <p:txBody>
          <a:bodyPr/>
          <a:lstStyle/>
          <a:p>
            <a:fld id="{8D9973F6-A3B6-AD41-8ED1-E3897E0307FA}" type="slidenum">
              <a:rPr lang="en-US" smtClean="0"/>
              <a:t>2</a:t>
            </a:fld>
            <a:endParaRPr lang="en-US"/>
          </a:p>
        </p:txBody>
      </p:sp>
    </p:spTree>
    <p:extLst>
      <p:ext uri="{BB962C8B-B14F-4D97-AF65-F5344CB8AC3E}">
        <p14:creationId xmlns:p14="http://schemas.microsoft.com/office/powerpoint/2010/main" val="192172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refers to both surface-level and deep-dive reminders. First, ask if you know the site or source, along with their reputation. If, once you start interacting with a material, you start to feel overwhelmed, stop and remember your purpose.</a:t>
            </a:r>
          </a:p>
          <a:p>
            <a:endParaRPr lang="en-US" dirty="0"/>
          </a:p>
          <a:p>
            <a:r>
              <a:rPr lang="en-US" dirty="0"/>
              <a:t>Have an idea of what you are reading before you start reading it. If you don’t realize until after you’ve read or looked at a piece  where it came from or who sponsored it, it can be hard to shake the information and be objective in hindsight.</a:t>
            </a:r>
          </a:p>
          <a:p>
            <a:endParaRPr lang="en-US" dirty="0"/>
          </a:p>
          <a:p>
            <a:r>
              <a:rPr lang="en-US" dirty="0"/>
              <a:t>Look beyond the source you landed upon, and instead, consider investigating the claim that it makes in more depth with other, more reliable or trustworthy sources. This interplays well with the last move. </a:t>
            </a:r>
          </a:p>
          <a:p>
            <a:endParaRPr lang="en-US" dirty="0"/>
          </a:p>
          <a:p>
            <a:r>
              <a:rPr lang="en-US" dirty="0"/>
              <a:t>Trace resources or content back to its original source or context, if possible. This is especially true with social media, which is designed to spread information quickly; forums like Twitter or Instagram that make bold or provocative statements should not be taken at face value and at the very least should encourage you to probe more deeply,  hopefully by providing reliable links back to more detailed information or the source of the information. </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8D9973F6-A3B6-AD41-8ED1-E3897E0307FA}" type="slidenum">
              <a:rPr lang="en-US" smtClean="0"/>
              <a:t>3</a:t>
            </a:fld>
            <a:endParaRPr lang="en-US"/>
          </a:p>
        </p:txBody>
      </p:sp>
    </p:spTree>
    <p:extLst>
      <p:ext uri="{BB962C8B-B14F-4D97-AF65-F5344CB8AC3E}">
        <p14:creationId xmlns:p14="http://schemas.microsoft.com/office/powerpoint/2010/main" val="365025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p:txBody>
      </p:sp>
      <p:sp>
        <p:nvSpPr>
          <p:cNvPr id="4" name="Slide Number Placeholder 3"/>
          <p:cNvSpPr>
            <a:spLocks noGrp="1"/>
          </p:cNvSpPr>
          <p:nvPr>
            <p:ph type="sldNum" sz="quarter" idx="5"/>
          </p:nvPr>
        </p:nvSpPr>
        <p:spPr/>
        <p:txBody>
          <a:bodyPr/>
          <a:lstStyle/>
          <a:p>
            <a:fld id="{8D9973F6-A3B6-AD41-8ED1-E3897E0307FA}" type="slidenum">
              <a:rPr lang="en-US" smtClean="0"/>
              <a:t>4</a:t>
            </a:fld>
            <a:endParaRPr lang="en-US"/>
          </a:p>
        </p:txBody>
      </p:sp>
    </p:spTree>
    <p:extLst>
      <p:ext uri="{BB962C8B-B14F-4D97-AF65-F5344CB8AC3E}">
        <p14:creationId xmlns:p14="http://schemas.microsoft.com/office/powerpoint/2010/main" val="324907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973F6-A3B6-AD41-8ED1-E3897E0307FA}" type="slidenum">
              <a:rPr lang="en-US" smtClean="0"/>
              <a:t>5</a:t>
            </a:fld>
            <a:endParaRPr lang="en-US"/>
          </a:p>
        </p:txBody>
      </p:sp>
    </p:spTree>
    <p:extLst>
      <p:ext uri="{BB962C8B-B14F-4D97-AF65-F5344CB8AC3E}">
        <p14:creationId xmlns:p14="http://schemas.microsoft.com/office/powerpoint/2010/main" val="1529408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uninitiated, you probably don’t need to travel further than the home page to determine that this “news” site is biased. Headings like the vague “Masters of the Universe” and the less vague “China Virus” and “Hollywood Hate” paint a picture of the kind of content featured on the stie. This might seem like an obviously biased publication, yet there are still plenty of people who use it to bolster arguments and dump memes.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intentionally visit this site for election coverage, it is likely because you sought out Breitbart (perhaps someone you know referenced it or provided it as a source) or because you were intentionally trying to see the coverage.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Breitbart’s “About us” section, they are a news organization, which suggests that they don’t see themselves as part of the same “Media” they outline on the home page. Further digging into their “about me” section shows a list of accolades and accomplishments, which all have to do with interaction and engagement, not necessarily with content or awards given for hard-hitting journalism.  This is further reflected on their home page with a focus on how many comments they can generate, indicating traffic to their site, which they have already acknowledged as one of the most important facts about their news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D9973F6-A3B6-AD41-8ED1-E3897E0307FA}" type="slidenum">
              <a:rPr lang="en-US" smtClean="0"/>
              <a:t>6</a:t>
            </a:fld>
            <a:endParaRPr lang="en-US"/>
          </a:p>
        </p:txBody>
      </p:sp>
    </p:spTree>
    <p:extLst>
      <p:ext uri="{BB962C8B-B14F-4D97-AF65-F5344CB8AC3E}">
        <p14:creationId xmlns:p14="http://schemas.microsoft.com/office/powerpoint/2010/main" val="75291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973F6-A3B6-AD41-8ED1-E3897E0307FA}" type="slidenum">
              <a:rPr lang="en-US" smtClean="0"/>
              <a:t>7</a:t>
            </a:fld>
            <a:endParaRPr lang="en-US"/>
          </a:p>
        </p:txBody>
      </p:sp>
    </p:spTree>
    <p:extLst>
      <p:ext uri="{BB962C8B-B14F-4D97-AF65-F5344CB8AC3E}">
        <p14:creationId xmlns:p14="http://schemas.microsoft.com/office/powerpoint/2010/main" val="905092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973F6-A3B6-AD41-8ED1-E3897E0307FA}" type="slidenum">
              <a:rPr lang="en-US" smtClean="0"/>
              <a:t>8</a:t>
            </a:fld>
            <a:endParaRPr lang="en-US"/>
          </a:p>
        </p:txBody>
      </p:sp>
    </p:spTree>
    <p:extLst>
      <p:ext uri="{BB962C8B-B14F-4D97-AF65-F5344CB8AC3E}">
        <p14:creationId xmlns:p14="http://schemas.microsoft.com/office/powerpoint/2010/main" val="260334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973F6-A3B6-AD41-8ED1-E3897E0307FA}" type="slidenum">
              <a:rPr lang="en-US" smtClean="0"/>
              <a:t>9</a:t>
            </a:fld>
            <a:endParaRPr lang="en-US"/>
          </a:p>
        </p:txBody>
      </p:sp>
    </p:spTree>
    <p:extLst>
      <p:ext uri="{BB962C8B-B14F-4D97-AF65-F5344CB8AC3E}">
        <p14:creationId xmlns:p14="http://schemas.microsoft.com/office/powerpoint/2010/main" val="141785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11/6/20</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3174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11/6/20</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62970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11/6/20</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6082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11/6/20</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606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11/6/20</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1336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11/6/20</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18800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11/6/20</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6828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11/6/20</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519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11/6/20</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6656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11/6/20</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2840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11/6/20</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42703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11/6/20</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440014029"/>
      </p:ext>
    </p:extLst>
  </p:cSld>
  <p:clrMap bg1="dk1" tx1="lt1" bg2="dk2" tx2="lt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10"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0.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hyperlink" Target="Kang,%20C.%20(2016,%20November%2021).%20Fake%20news%20onslaught%20targets%20pizzeria%20as%20nest%20of%20child-trafficking.%20%20%20The%20New%20York%20Times.%20https:/www.nytimes.com/2016/11/21/technology/fact-check-this-pizzeria-is-not-a-child-trafficking-site.html" TargetMode="External"/><Relationship Id="rId4" Type="http://schemas.openxmlformats.org/officeDocument/2006/relationships/image" Target="../media/image41.svg"/><Relationship Id="rId9" Type="http://schemas.openxmlformats.org/officeDocument/2006/relationships/image" Target="../media/image51.jpeg"/></Relationships>
</file>

<file path=ppt/slides/_rels/slide1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52.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50.svg"/><Relationship Id="rId4" Type="http://schemas.openxmlformats.org/officeDocument/2006/relationships/image" Target="../media/image53.sv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sv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26.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6.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svg"/><Relationship Id="rId5" Type="http://schemas.openxmlformats.org/officeDocument/2006/relationships/image" Target="../media/image26.png"/><Relationship Id="rId10" Type="http://schemas.openxmlformats.org/officeDocument/2006/relationships/image" Target="../media/image38.png"/><Relationship Id="rId4" Type="http://schemas.openxmlformats.org/officeDocument/2006/relationships/image" Target="../media/image28.svg"/><Relationship Id="rId9" Type="http://schemas.openxmlformats.org/officeDocument/2006/relationships/hyperlink" Target="https://apnews.com/article/election-2020-joe-biden-donald-trump-wisconsin-misinformation-013e89a828a01668ba3da6a2f6f91ca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DAA02-18A4-6844-963B-4A1A2616CF3D}"/>
              </a:ext>
            </a:extLst>
          </p:cNvPr>
          <p:cNvSpPr>
            <a:spLocks noGrp="1"/>
          </p:cNvSpPr>
          <p:nvPr>
            <p:ph type="ctrTitle"/>
          </p:nvPr>
        </p:nvSpPr>
        <p:spPr>
          <a:xfrm>
            <a:off x="4460789" y="1523999"/>
            <a:ext cx="7549979" cy="1985963"/>
          </a:xfrm>
        </p:spPr>
        <p:txBody>
          <a:bodyPr>
            <a:normAutofit fontScale="90000"/>
          </a:bodyPr>
          <a:lstStyle/>
          <a:p>
            <a:pPr algn="r"/>
            <a:r>
              <a:rPr lang="en-US" sz="6500" dirty="0">
                <a:latin typeface="Century Gothic" panose="020B0502020202020204" pitchFamily="34" charset="0"/>
              </a:rPr>
              <a:t>Fighting Fake News &amp; Alternative Facts</a:t>
            </a:r>
          </a:p>
        </p:txBody>
      </p:sp>
      <p:sp>
        <p:nvSpPr>
          <p:cNvPr id="3" name="Subtitle 2">
            <a:extLst>
              <a:ext uri="{FF2B5EF4-FFF2-40B4-BE49-F238E27FC236}">
                <a16:creationId xmlns:a16="http://schemas.microsoft.com/office/drawing/2014/main" id="{FBE64CA1-7D9D-0A4E-B5BA-0BFBDFEBEB38}"/>
              </a:ext>
            </a:extLst>
          </p:cNvPr>
          <p:cNvSpPr>
            <a:spLocks noGrp="1"/>
          </p:cNvSpPr>
          <p:nvPr>
            <p:ph type="subTitle" idx="1"/>
          </p:nvPr>
        </p:nvSpPr>
        <p:spPr>
          <a:xfrm>
            <a:off x="5334000" y="3810000"/>
            <a:ext cx="6604000" cy="488732"/>
          </a:xfrm>
        </p:spPr>
        <p:txBody>
          <a:bodyPr>
            <a:normAutofit/>
          </a:bodyPr>
          <a:lstStyle/>
          <a:p>
            <a:pPr algn="r"/>
            <a:r>
              <a:rPr lang="en-US" dirty="0">
                <a:latin typeface="Century Gothic" panose="020B0502020202020204" pitchFamily="34" charset="0"/>
              </a:rPr>
              <a:t>Evaluating Information Literacy</a:t>
            </a:r>
          </a:p>
        </p:txBody>
      </p:sp>
      <p:pic>
        <p:nvPicPr>
          <p:cNvPr id="15" name="Picture 3">
            <a:extLst>
              <a:ext uri="{FF2B5EF4-FFF2-40B4-BE49-F238E27FC236}">
                <a16:creationId xmlns:a16="http://schemas.microsoft.com/office/drawing/2014/main" id="{3B80C5E3-F636-42C8-A800-C5E159983BFC}"/>
              </a:ext>
            </a:extLst>
          </p:cNvPr>
          <p:cNvPicPr>
            <a:picLocks noChangeAspect="1"/>
          </p:cNvPicPr>
          <p:nvPr/>
        </p:nvPicPr>
        <p:blipFill rotWithShape="1">
          <a:blip r:embed="rId3"/>
          <a:srcRect l="61798" r="702"/>
          <a:stretch/>
        </p:blipFill>
        <p:spPr>
          <a:xfrm>
            <a:off x="-2" y="-1"/>
            <a:ext cx="4572002" cy="6858002"/>
          </a:xfrm>
          <a:custGeom>
            <a:avLst/>
            <a:gdLst/>
            <a:ahLst/>
            <a:cxnLst/>
            <a:rect l="l" t="t" r="r" b="b"/>
            <a:pathLst>
              <a:path w="4572002" h="6858002">
                <a:moveTo>
                  <a:pt x="4295315" y="6438981"/>
                </a:moveTo>
                <a:lnTo>
                  <a:pt x="4275384" y="6463840"/>
                </a:lnTo>
                <a:lnTo>
                  <a:pt x="4275382" y="6463849"/>
                </a:lnTo>
                <a:lnTo>
                  <a:pt x="4261586" y="6513012"/>
                </a:lnTo>
                <a:lnTo>
                  <a:pt x="4242781" y="6546194"/>
                </a:lnTo>
                <a:lnTo>
                  <a:pt x="4242781" y="6546195"/>
                </a:lnTo>
                <a:lnTo>
                  <a:pt x="4259119" y="6521804"/>
                </a:lnTo>
                <a:lnTo>
                  <a:pt x="4261586"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4"/>
                </a:cubicBezTo>
                <a:lnTo>
                  <a:pt x="4158155" y="4933805"/>
                </a:lnTo>
                <a:lnTo>
                  <a:pt x="4158155" y="4933805"/>
                </a:lnTo>
                <a:cubicBezTo>
                  <a:pt x="4160163" y="4953853"/>
                  <a:pt x="4171415" y="4969749"/>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8"/>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2"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289" y="6365204"/>
                </a:lnTo>
                <a:lnTo>
                  <a:pt x="4380007" y="6387910"/>
                </a:lnTo>
                <a:lnTo>
                  <a:pt x="4378243" y="6391549"/>
                </a:lnTo>
                <a:lnTo>
                  <a:pt x="4370589" y="6407332"/>
                </a:lnTo>
                <a:lnTo>
                  <a:pt x="4370589" y="6407333"/>
                </a:lnTo>
                <a:lnTo>
                  <a:pt x="4378243" y="6391549"/>
                </a:lnTo>
                <a:lnTo>
                  <a:pt x="4380008" y="6387910"/>
                </a:lnTo>
                <a:lnTo>
                  <a:pt x="4381289" y="6365204"/>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8"/>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6"/>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1"/>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4"/>
                  <a:pt x="4125838" y="2518264"/>
                </a:cubicBezTo>
                <a:cubicBezTo>
                  <a:pt x="4123171" y="2527790"/>
                  <a:pt x="4122027" y="2536457"/>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8"/>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1" y="2463018"/>
                </a:cubicBez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5402" y="228949"/>
                </a:lnTo>
                <a:lnTo>
                  <a:pt x="3785402" y="228948"/>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1"/>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6"/>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p:spPr>
      </p:pic>
      <p:grpSp>
        <p:nvGrpSpPr>
          <p:cNvPr id="16" name="Group 10">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Subtitle 2">
            <a:extLst>
              <a:ext uri="{FF2B5EF4-FFF2-40B4-BE49-F238E27FC236}">
                <a16:creationId xmlns:a16="http://schemas.microsoft.com/office/drawing/2014/main" id="{7994F1E7-2D68-7546-9C2E-F85338C45C6F}"/>
              </a:ext>
            </a:extLst>
          </p:cNvPr>
          <p:cNvSpPr txBox="1">
            <a:spLocks/>
          </p:cNvSpPr>
          <p:nvPr/>
        </p:nvSpPr>
        <p:spPr>
          <a:xfrm>
            <a:off x="5318239" y="6148546"/>
            <a:ext cx="6604000" cy="4887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i="1" dirty="0">
                <a:latin typeface="Century Gothic" panose="020B0502020202020204" pitchFamily="34" charset="0"/>
              </a:rPr>
              <a:t>McGeorge Education Services (MES), Fall 2020</a:t>
            </a:r>
          </a:p>
        </p:txBody>
      </p:sp>
    </p:spTree>
    <p:extLst>
      <p:ext uri="{BB962C8B-B14F-4D97-AF65-F5344CB8AC3E}">
        <p14:creationId xmlns:p14="http://schemas.microsoft.com/office/powerpoint/2010/main" val="414736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D08963FD-688C-6F4B-88E7-20746A863662}"/>
              </a:ext>
            </a:extLst>
          </p:cNvPr>
          <p:cNvSpPr/>
          <p:nvPr/>
        </p:nvSpPr>
        <p:spPr>
          <a:xfrm>
            <a:off x="10812967" y="179883"/>
            <a:ext cx="1034904" cy="980324"/>
          </a:xfrm>
          <a:prstGeom prst="roundRect">
            <a:avLst/>
          </a:prstGeom>
          <a:solidFill>
            <a:srgbClr val="FFC000"/>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2E69C691-5CF9-9848-83A1-4CED5D62BA99}"/>
              </a:ext>
            </a:extLst>
          </p:cNvPr>
          <p:cNvSpPr/>
          <p:nvPr/>
        </p:nvSpPr>
        <p:spPr>
          <a:xfrm>
            <a:off x="10881672" y="248587"/>
            <a:ext cx="887541" cy="823130"/>
          </a:xfrm>
          <a:prstGeom prst="roundRect">
            <a:avLst/>
          </a:prstGeom>
          <a:solidFill>
            <a:srgbClr val="FFFF00"/>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ln w="22225">
                  <a:solidFill>
                    <a:srgbClr val="FFC000"/>
                  </a:solidFill>
                  <a:prstDash val="solid"/>
                </a:ln>
                <a:solidFill>
                  <a:srgbClr val="F5FFAD"/>
                </a:solidFill>
                <a:latin typeface="Century Gothic" panose="020B0502020202020204" pitchFamily="34" charset="0"/>
              </a:rPr>
              <a:t>3</a:t>
            </a:r>
            <a:endParaRPr lang="en-US" sz="6500" dirty="0">
              <a:ln>
                <a:solidFill>
                  <a:srgbClr val="FFC000"/>
                </a:solidFill>
              </a:ln>
              <a:solidFill>
                <a:srgbClr val="F5FFAD"/>
              </a:solidFill>
              <a:latin typeface="Century Gothic" panose="020B0502020202020204" pitchFamily="34" charset="0"/>
            </a:endParaRPr>
          </a:p>
        </p:txBody>
      </p:sp>
      <p:sp>
        <p:nvSpPr>
          <p:cNvPr id="19" name="Title 1">
            <a:extLst>
              <a:ext uri="{FF2B5EF4-FFF2-40B4-BE49-F238E27FC236}">
                <a16:creationId xmlns:a16="http://schemas.microsoft.com/office/drawing/2014/main" id="{99DF38B1-8046-DE4C-AEF4-97BECB54B42E}"/>
              </a:ext>
            </a:extLst>
          </p:cNvPr>
          <p:cNvSpPr txBox="1">
            <a:spLocks/>
          </p:cNvSpPr>
          <p:nvPr/>
        </p:nvSpPr>
        <p:spPr>
          <a:xfrm>
            <a:off x="7741728" y="305425"/>
            <a:ext cx="2992581" cy="709454"/>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rgbClr val="FFC000"/>
                </a:solidFill>
                <a:latin typeface="Century Gothic" panose="020B0502020202020204" pitchFamily="34" charset="0"/>
              </a:rPr>
              <a:t>Scenario</a:t>
            </a:r>
          </a:p>
        </p:txBody>
      </p:sp>
      <p:pic>
        <p:nvPicPr>
          <p:cNvPr id="31" name="Graphic 30" descr="No sign">
            <a:extLst>
              <a:ext uri="{FF2B5EF4-FFF2-40B4-BE49-F238E27FC236}">
                <a16:creationId xmlns:a16="http://schemas.microsoft.com/office/drawing/2014/main" id="{B4184015-FF14-F849-A3F1-B509BABC6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9246" y="1744878"/>
            <a:ext cx="754958" cy="754958"/>
          </a:xfrm>
          <a:prstGeom prst="rect">
            <a:avLst/>
          </a:prstGeom>
        </p:spPr>
      </p:pic>
      <p:pic>
        <p:nvPicPr>
          <p:cNvPr id="32" name="Graphic 31" descr="Magnifying glass">
            <a:extLst>
              <a:ext uri="{FF2B5EF4-FFF2-40B4-BE49-F238E27FC236}">
                <a16:creationId xmlns:a16="http://schemas.microsoft.com/office/drawing/2014/main" id="{2D8430C9-25D3-1449-89DF-9622B08B41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96753" flipH="1">
            <a:off x="6014117" y="2705921"/>
            <a:ext cx="908470" cy="914400"/>
          </a:xfrm>
          <a:prstGeom prst="rect">
            <a:avLst/>
          </a:prstGeom>
        </p:spPr>
      </p:pic>
      <p:pic>
        <p:nvPicPr>
          <p:cNvPr id="33" name="Graphic 32" descr="Glasses">
            <a:extLst>
              <a:ext uri="{FF2B5EF4-FFF2-40B4-BE49-F238E27FC236}">
                <a16:creationId xmlns:a16="http://schemas.microsoft.com/office/drawing/2014/main" id="{5FF4F40C-B308-DD4A-B27F-AB161264CC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152" y="3733925"/>
            <a:ext cx="914400" cy="914400"/>
          </a:xfrm>
          <a:prstGeom prst="rect">
            <a:avLst/>
          </a:prstGeom>
        </p:spPr>
      </p:pic>
      <p:pic>
        <p:nvPicPr>
          <p:cNvPr id="34" name="Graphic 33" descr="Pencil">
            <a:extLst>
              <a:ext uri="{FF2B5EF4-FFF2-40B4-BE49-F238E27FC236}">
                <a16:creationId xmlns:a16="http://schemas.microsoft.com/office/drawing/2014/main" id="{2EC8F9B8-B78F-AE4C-AA81-8E4D6B96DB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6011152" y="4649476"/>
            <a:ext cx="914400" cy="914400"/>
          </a:xfrm>
          <a:prstGeom prst="rect">
            <a:avLst/>
          </a:prstGeom>
        </p:spPr>
      </p:pic>
      <p:sp>
        <p:nvSpPr>
          <p:cNvPr id="36" name="Title 1">
            <a:extLst>
              <a:ext uri="{FF2B5EF4-FFF2-40B4-BE49-F238E27FC236}">
                <a16:creationId xmlns:a16="http://schemas.microsoft.com/office/drawing/2014/main" id="{FCD95145-1F1D-C94C-AB03-777138297094}"/>
              </a:ext>
            </a:extLst>
          </p:cNvPr>
          <p:cNvSpPr txBox="1">
            <a:spLocks/>
          </p:cNvSpPr>
          <p:nvPr/>
        </p:nvSpPr>
        <p:spPr>
          <a:xfrm>
            <a:off x="471716" y="119217"/>
            <a:ext cx="7554684" cy="9525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500" dirty="0">
                <a:solidFill>
                  <a:srgbClr val="FFC000"/>
                </a:solidFill>
                <a:latin typeface="Century Gothic" panose="020B0502020202020204" pitchFamily="34" charset="0"/>
              </a:rPr>
              <a:t>SIFT</a:t>
            </a:r>
            <a:br>
              <a:rPr lang="en-US" sz="6500" dirty="0">
                <a:solidFill>
                  <a:srgbClr val="FFC000"/>
                </a:solidFill>
                <a:latin typeface="Century Gothic" panose="020B0502020202020204" pitchFamily="34" charset="0"/>
              </a:rPr>
            </a:br>
            <a:endParaRPr lang="en-US" sz="6500" dirty="0">
              <a:solidFill>
                <a:srgbClr val="FFC000"/>
              </a:solidFill>
              <a:latin typeface="Century Gothic" panose="020B0502020202020204" pitchFamily="34" charset="0"/>
            </a:endParaRPr>
          </a:p>
        </p:txBody>
      </p:sp>
      <p:sp>
        <p:nvSpPr>
          <p:cNvPr id="37" name="Title 1">
            <a:extLst>
              <a:ext uri="{FF2B5EF4-FFF2-40B4-BE49-F238E27FC236}">
                <a16:creationId xmlns:a16="http://schemas.microsoft.com/office/drawing/2014/main" id="{ACC3111F-8FD6-684F-BEAA-C0A81D02F59A}"/>
              </a:ext>
            </a:extLst>
          </p:cNvPr>
          <p:cNvSpPr txBox="1">
            <a:spLocks/>
          </p:cNvSpPr>
          <p:nvPr/>
        </p:nvSpPr>
        <p:spPr>
          <a:xfrm>
            <a:off x="464457" y="1806161"/>
            <a:ext cx="5177807" cy="87085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rgbClr val="F5FFAD"/>
                </a:solidFill>
                <a:latin typeface="Century Gothic" panose="020B0502020202020204" pitchFamily="34" charset="0"/>
              </a:rPr>
              <a:t>What’s the </a:t>
            </a:r>
            <a:r>
              <a:rPr lang="en-US" sz="2400" b="1" dirty="0">
                <a:solidFill>
                  <a:srgbClr val="FFC000"/>
                </a:solidFill>
                <a:latin typeface="Century Gothic" panose="020B0502020202020204" pitchFamily="34" charset="0"/>
              </a:rPr>
              <a:t>source</a:t>
            </a:r>
            <a:r>
              <a:rPr lang="en-US" sz="2400" dirty="0">
                <a:solidFill>
                  <a:srgbClr val="F5FFAD"/>
                </a:solidFill>
                <a:latin typeface="Century Gothic" panose="020B0502020202020204" pitchFamily="34" charset="0"/>
              </a:rPr>
              <a:t>?</a:t>
            </a:r>
          </a:p>
        </p:txBody>
      </p:sp>
      <p:sp>
        <p:nvSpPr>
          <p:cNvPr id="38" name="Title 1">
            <a:extLst>
              <a:ext uri="{FF2B5EF4-FFF2-40B4-BE49-F238E27FC236}">
                <a16:creationId xmlns:a16="http://schemas.microsoft.com/office/drawing/2014/main" id="{ED0119D6-B22E-0848-A6FD-326D7F2B9DE8}"/>
              </a:ext>
            </a:extLst>
          </p:cNvPr>
          <p:cNvSpPr txBox="1">
            <a:spLocks/>
          </p:cNvSpPr>
          <p:nvPr/>
        </p:nvSpPr>
        <p:spPr>
          <a:xfrm>
            <a:off x="471717" y="2843929"/>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rgbClr val="F5FFAD"/>
                </a:solidFill>
                <a:latin typeface="Century Gothic" panose="020B0502020202020204" pitchFamily="34" charset="0"/>
              </a:rPr>
              <a:t>Why are you </a:t>
            </a:r>
            <a:r>
              <a:rPr lang="en-US" sz="2400" b="1" dirty="0">
                <a:solidFill>
                  <a:srgbClr val="FFC000"/>
                </a:solidFill>
                <a:latin typeface="Century Gothic" panose="020B0502020202020204" pitchFamily="34" charset="0"/>
              </a:rPr>
              <a:t>investigating</a:t>
            </a:r>
            <a:r>
              <a:rPr lang="en-US" sz="2400" dirty="0">
                <a:solidFill>
                  <a:srgbClr val="F5FFAD"/>
                </a:solidFill>
                <a:latin typeface="Century Gothic" panose="020B0502020202020204" pitchFamily="34" charset="0"/>
              </a:rPr>
              <a:t> this source or information in the first place? </a:t>
            </a:r>
          </a:p>
        </p:txBody>
      </p:sp>
      <p:sp>
        <p:nvSpPr>
          <p:cNvPr id="39" name="Title 1">
            <a:extLst>
              <a:ext uri="{FF2B5EF4-FFF2-40B4-BE49-F238E27FC236}">
                <a16:creationId xmlns:a16="http://schemas.microsoft.com/office/drawing/2014/main" id="{0C7A1581-1CD5-1D4F-93A7-FBFAEFAE1384}"/>
              </a:ext>
            </a:extLst>
          </p:cNvPr>
          <p:cNvSpPr txBox="1">
            <a:spLocks/>
          </p:cNvSpPr>
          <p:nvPr/>
        </p:nvSpPr>
        <p:spPr>
          <a:xfrm>
            <a:off x="464461" y="3809125"/>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rgbClr val="F5FFAD"/>
                </a:solidFill>
                <a:latin typeface="Century Gothic" panose="020B0502020202020204" pitchFamily="34" charset="0"/>
              </a:rPr>
              <a:t>What is the claim, and where can you </a:t>
            </a:r>
            <a:r>
              <a:rPr lang="en-US" sz="2400" b="1" dirty="0">
                <a:solidFill>
                  <a:srgbClr val="FFC000"/>
                </a:solidFill>
                <a:latin typeface="Century Gothic" panose="020B0502020202020204" pitchFamily="34" charset="0"/>
              </a:rPr>
              <a:t>find</a:t>
            </a:r>
            <a:r>
              <a:rPr lang="en-US" sz="2400" dirty="0">
                <a:solidFill>
                  <a:srgbClr val="F5FFAD"/>
                </a:solidFill>
                <a:latin typeface="Century Gothic" panose="020B0502020202020204" pitchFamily="34" charset="0"/>
              </a:rPr>
              <a:t> more trusted information about it?</a:t>
            </a:r>
          </a:p>
        </p:txBody>
      </p:sp>
      <p:sp>
        <p:nvSpPr>
          <p:cNvPr id="40" name="Title 1">
            <a:extLst>
              <a:ext uri="{FF2B5EF4-FFF2-40B4-BE49-F238E27FC236}">
                <a16:creationId xmlns:a16="http://schemas.microsoft.com/office/drawing/2014/main" id="{AB0CCA4E-93BA-2747-A40D-72926F96B25A}"/>
              </a:ext>
            </a:extLst>
          </p:cNvPr>
          <p:cNvSpPr txBox="1">
            <a:spLocks/>
          </p:cNvSpPr>
          <p:nvPr/>
        </p:nvSpPr>
        <p:spPr>
          <a:xfrm>
            <a:off x="471716" y="4730781"/>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rgbClr val="F5FFAD"/>
                </a:solidFill>
                <a:latin typeface="Century Gothic" panose="020B0502020202020204" pitchFamily="34" charset="0"/>
              </a:rPr>
              <a:t>How can you </a:t>
            </a:r>
            <a:r>
              <a:rPr lang="en-US" sz="2400" b="1" dirty="0">
                <a:solidFill>
                  <a:srgbClr val="FFC000"/>
                </a:solidFill>
                <a:latin typeface="Century Gothic" panose="020B0502020202020204" pitchFamily="34" charset="0"/>
              </a:rPr>
              <a:t>trace</a:t>
            </a:r>
            <a:r>
              <a:rPr lang="en-US" sz="2400" dirty="0">
                <a:solidFill>
                  <a:srgbClr val="F5FFAD"/>
                </a:solidFill>
                <a:latin typeface="Century Gothic" panose="020B0502020202020204" pitchFamily="34" charset="0"/>
              </a:rPr>
              <a:t> the claim this tweet makes back to another source?</a:t>
            </a:r>
          </a:p>
        </p:txBody>
      </p:sp>
      <p:pic>
        <p:nvPicPr>
          <p:cNvPr id="5" name="Picture 4" descr="Text&#10;&#10;Description automatically generated">
            <a:extLst>
              <a:ext uri="{FF2B5EF4-FFF2-40B4-BE49-F238E27FC236}">
                <a16:creationId xmlns:a16="http://schemas.microsoft.com/office/drawing/2014/main" id="{74033AF8-15EC-284D-AB01-64CDE2138427}"/>
              </a:ext>
            </a:extLst>
          </p:cNvPr>
          <p:cNvPicPr>
            <a:picLocks noChangeAspect="1"/>
          </p:cNvPicPr>
          <p:nvPr/>
        </p:nvPicPr>
        <p:blipFill>
          <a:blip r:embed="rId11"/>
          <a:stretch>
            <a:fillRect/>
          </a:stretch>
        </p:blipFill>
        <p:spPr>
          <a:xfrm>
            <a:off x="9283799" y="1267710"/>
            <a:ext cx="2755738" cy="5480858"/>
          </a:xfrm>
          <a:prstGeom prst="rect">
            <a:avLst/>
          </a:prstGeom>
        </p:spPr>
      </p:pic>
    </p:spTree>
    <p:extLst>
      <p:ext uri="{BB962C8B-B14F-4D97-AF65-F5344CB8AC3E}">
        <p14:creationId xmlns:p14="http://schemas.microsoft.com/office/powerpoint/2010/main" val="1063328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ubtitle 2">
            <a:extLst>
              <a:ext uri="{FF2B5EF4-FFF2-40B4-BE49-F238E27FC236}">
                <a16:creationId xmlns:a16="http://schemas.microsoft.com/office/drawing/2014/main" id="{638D9688-59D1-4E46-86AE-2C672DC77BC5}"/>
              </a:ext>
            </a:extLst>
          </p:cNvPr>
          <p:cNvSpPr txBox="1">
            <a:spLocks/>
          </p:cNvSpPr>
          <p:nvPr/>
        </p:nvSpPr>
        <p:spPr>
          <a:xfrm>
            <a:off x="5558871" y="6386286"/>
            <a:ext cx="6363368" cy="4862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dirty="0">
                <a:latin typeface="Century Gothic" panose="020B0502020202020204" pitchFamily="34" charset="0"/>
              </a:rPr>
              <a:t>Peabody, S.R. [@</a:t>
            </a:r>
            <a:r>
              <a:rPr lang="en-US" sz="1200" dirty="0" err="1">
                <a:latin typeface="Century Gothic" panose="020B0502020202020204" pitchFamily="34" charset="0"/>
              </a:rPr>
              <a:t>sirreginaldpeabodyiii</a:t>
            </a:r>
            <a:r>
              <a:rPr lang="en-US" sz="1200" dirty="0">
                <a:latin typeface="Century Gothic" panose="020B0502020202020204" pitchFamily="34" charset="0"/>
              </a:rPr>
              <a:t>] (2020, March 30). #</a:t>
            </a:r>
            <a:r>
              <a:rPr lang="en-US" sz="1200" dirty="0" err="1">
                <a:latin typeface="Century Gothic" panose="020B0502020202020204" pitchFamily="34" charset="0"/>
              </a:rPr>
              <a:t>pizzagateisreal</a:t>
            </a:r>
            <a:r>
              <a:rPr lang="en-US" sz="1200" dirty="0">
                <a:latin typeface="Century Gothic" panose="020B0502020202020204" pitchFamily="34" charset="0"/>
              </a:rPr>
              <a:t> https://</a:t>
            </a:r>
            <a:r>
              <a:rPr lang="en-US" sz="1200" dirty="0" err="1">
                <a:latin typeface="Century Gothic" panose="020B0502020202020204" pitchFamily="34" charset="0"/>
              </a:rPr>
              <a:t>www.instagram.com</a:t>
            </a:r>
            <a:r>
              <a:rPr lang="en-US" sz="1200" dirty="0">
                <a:latin typeface="Century Gothic" panose="020B0502020202020204" pitchFamily="34" charset="0"/>
              </a:rPr>
              <a:t>/p/B-W9pkclopN/?</a:t>
            </a:r>
            <a:r>
              <a:rPr lang="en-US" sz="1200" dirty="0" err="1">
                <a:latin typeface="Century Gothic" panose="020B0502020202020204" pitchFamily="34" charset="0"/>
              </a:rPr>
              <a:t>igshid</a:t>
            </a:r>
            <a:r>
              <a:rPr lang="en-US" sz="1200" dirty="0">
                <a:latin typeface="Century Gothic" panose="020B0502020202020204" pitchFamily="34" charset="0"/>
              </a:rPr>
              <a:t>=10wjigcefdrk6 </a:t>
            </a:r>
          </a:p>
        </p:txBody>
      </p:sp>
      <p:pic>
        <p:nvPicPr>
          <p:cNvPr id="32" name="Graphic 31" descr="No sign">
            <a:extLst>
              <a:ext uri="{FF2B5EF4-FFF2-40B4-BE49-F238E27FC236}">
                <a16:creationId xmlns:a16="http://schemas.microsoft.com/office/drawing/2014/main" id="{C0242498-8384-D34E-BD66-C60F89A219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9246" y="1744878"/>
            <a:ext cx="754958" cy="754958"/>
          </a:xfrm>
          <a:prstGeom prst="rect">
            <a:avLst/>
          </a:prstGeom>
        </p:spPr>
      </p:pic>
      <p:pic>
        <p:nvPicPr>
          <p:cNvPr id="33" name="Graphic 32" descr="Magnifying glass">
            <a:extLst>
              <a:ext uri="{FF2B5EF4-FFF2-40B4-BE49-F238E27FC236}">
                <a16:creationId xmlns:a16="http://schemas.microsoft.com/office/drawing/2014/main" id="{7FCCA80A-EB78-8944-88E8-950A9FD30D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96753" flipH="1">
            <a:off x="6014117" y="2705921"/>
            <a:ext cx="908470" cy="914400"/>
          </a:xfrm>
          <a:prstGeom prst="rect">
            <a:avLst/>
          </a:prstGeom>
        </p:spPr>
      </p:pic>
      <p:pic>
        <p:nvPicPr>
          <p:cNvPr id="34" name="Graphic 33" descr="Glasses">
            <a:extLst>
              <a:ext uri="{FF2B5EF4-FFF2-40B4-BE49-F238E27FC236}">
                <a16:creationId xmlns:a16="http://schemas.microsoft.com/office/drawing/2014/main" id="{2811F955-BBF7-1C46-A10F-A5B99F2F21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152" y="3733925"/>
            <a:ext cx="914400" cy="914400"/>
          </a:xfrm>
          <a:prstGeom prst="rect">
            <a:avLst/>
          </a:prstGeom>
        </p:spPr>
      </p:pic>
      <p:pic>
        <p:nvPicPr>
          <p:cNvPr id="35" name="Graphic 34" descr="Pencil">
            <a:extLst>
              <a:ext uri="{FF2B5EF4-FFF2-40B4-BE49-F238E27FC236}">
                <a16:creationId xmlns:a16="http://schemas.microsoft.com/office/drawing/2014/main" id="{3D111905-F235-CC4F-A895-9C15D8D65F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6011152" y="4649476"/>
            <a:ext cx="914400" cy="914400"/>
          </a:xfrm>
          <a:prstGeom prst="rect">
            <a:avLst/>
          </a:prstGeom>
        </p:spPr>
      </p:pic>
      <p:sp>
        <p:nvSpPr>
          <p:cNvPr id="39" name="Title 1">
            <a:extLst>
              <a:ext uri="{FF2B5EF4-FFF2-40B4-BE49-F238E27FC236}">
                <a16:creationId xmlns:a16="http://schemas.microsoft.com/office/drawing/2014/main" id="{DF4F0C11-86FE-104E-BCB5-7507F3FBD229}"/>
              </a:ext>
            </a:extLst>
          </p:cNvPr>
          <p:cNvSpPr txBox="1">
            <a:spLocks/>
          </p:cNvSpPr>
          <p:nvPr/>
        </p:nvSpPr>
        <p:spPr>
          <a:xfrm>
            <a:off x="464457" y="1799771"/>
            <a:ext cx="5177807" cy="870857"/>
          </a:xfrm>
          <a:prstGeom prst="rect">
            <a:avLst/>
          </a:prstGeom>
        </p:spPr>
        <p:txBody>
          <a:bodyPr vert="horz" lIns="91440" tIns="45720" rIns="91440" bIns="45720" rtlCol="0" anchor="t" anchorCtr="0">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rgbClr val="FFC000"/>
                </a:solidFill>
                <a:latin typeface="Century Gothic" panose="020B0502020202020204" pitchFamily="34" charset="0"/>
              </a:rPr>
              <a:t>The source is Instagram, so it is likely created by average people to be shared (i.e., not a news outlet).</a:t>
            </a:r>
          </a:p>
        </p:txBody>
      </p:sp>
      <p:sp>
        <p:nvSpPr>
          <p:cNvPr id="40" name="Title 1">
            <a:extLst>
              <a:ext uri="{FF2B5EF4-FFF2-40B4-BE49-F238E27FC236}">
                <a16:creationId xmlns:a16="http://schemas.microsoft.com/office/drawing/2014/main" id="{0ECC389B-9A28-F848-9444-519FA5926856}"/>
              </a:ext>
            </a:extLst>
          </p:cNvPr>
          <p:cNvSpPr txBox="1">
            <a:spLocks/>
          </p:cNvSpPr>
          <p:nvPr/>
        </p:nvSpPr>
        <p:spPr>
          <a:xfrm>
            <a:off x="471717" y="2837539"/>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rgbClr val="FFC000"/>
                </a:solidFill>
                <a:latin typeface="Century Gothic" panose="020B0502020202020204" pitchFamily="34" charset="0"/>
              </a:rPr>
              <a:t>You searched for a hashtag, someone shared the image, or it popped up in your IG feed.</a:t>
            </a:r>
          </a:p>
        </p:txBody>
      </p:sp>
      <p:sp>
        <p:nvSpPr>
          <p:cNvPr id="41" name="Title 1">
            <a:extLst>
              <a:ext uri="{FF2B5EF4-FFF2-40B4-BE49-F238E27FC236}">
                <a16:creationId xmlns:a16="http://schemas.microsoft.com/office/drawing/2014/main" id="{4F55C065-B371-B64A-93B4-FD61F752B1F5}"/>
              </a:ext>
            </a:extLst>
          </p:cNvPr>
          <p:cNvSpPr txBox="1">
            <a:spLocks/>
          </p:cNvSpPr>
          <p:nvPr/>
        </p:nvSpPr>
        <p:spPr>
          <a:xfrm>
            <a:off x="464461" y="3802735"/>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rgbClr val="FFC000"/>
                </a:solidFill>
                <a:latin typeface="Century Gothic" panose="020B0502020202020204" pitchFamily="34" charset="0"/>
              </a:rPr>
              <a:t>The “claim” this image makes is based on a debunked conspiracy theory.</a:t>
            </a:r>
          </a:p>
        </p:txBody>
      </p:sp>
      <p:sp>
        <p:nvSpPr>
          <p:cNvPr id="42" name="Title 1">
            <a:extLst>
              <a:ext uri="{FF2B5EF4-FFF2-40B4-BE49-F238E27FC236}">
                <a16:creationId xmlns:a16="http://schemas.microsoft.com/office/drawing/2014/main" id="{81889A66-B111-7043-B23F-954D0AFB80E0}"/>
              </a:ext>
            </a:extLst>
          </p:cNvPr>
          <p:cNvSpPr txBox="1">
            <a:spLocks/>
          </p:cNvSpPr>
          <p:nvPr/>
        </p:nvSpPr>
        <p:spPr>
          <a:xfrm>
            <a:off x="471716" y="4724391"/>
            <a:ext cx="5177807" cy="87085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rgbClr val="FFC000"/>
                </a:solidFill>
                <a:latin typeface="Century Gothic" panose="020B0502020202020204" pitchFamily="34" charset="0"/>
              </a:rPr>
              <a:t>Look for more links, and if not, google.</a:t>
            </a:r>
          </a:p>
        </p:txBody>
      </p:sp>
      <p:sp>
        <p:nvSpPr>
          <p:cNvPr id="47" name="Rounded Rectangle 46">
            <a:extLst>
              <a:ext uri="{FF2B5EF4-FFF2-40B4-BE49-F238E27FC236}">
                <a16:creationId xmlns:a16="http://schemas.microsoft.com/office/drawing/2014/main" id="{FCC657BF-4B64-0F46-97A9-484F9E52C5B6}"/>
              </a:ext>
            </a:extLst>
          </p:cNvPr>
          <p:cNvSpPr/>
          <p:nvPr/>
        </p:nvSpPr>
        <p:spPr>
          <a:xfrm>
            <a:off x="3350687" y="5612105"/>
            <a:ext cx="2208184" cy="1133068"/>
          </a:xfrm>
          <a:prstGeom prst="roundRect">
            <a:avLst/>
          </a:prstGeom>
          <a:solidFill>
            <a:srgbClr val="FDFF3C"/>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a:extLst>
              <a:ext uri="{FF2B5EF4-FFF2-40B4-BE49-F238E27FC236}">
                <a16:creationId xmlns:a16="http://schemas.microsoft.com/office/drawing/2014/main" id="{ACE8F944-4637-5941-93BE-BB479449E105}"/>
              </a:ext>
            </a:extLst>
          </p:cNvPr>
          <p:cNvSpPr/>
          <p:nvPr/>
        </p:nvSpPr>
        <p:spPr>
          <a:xfrm>
            <a:off x="3446033" y="5706457"/>
            <a:ext cx="2019495" cy="955392"/>
          </a:xfrm>
          <a:prstGeom prst="roundRect">
            <a:avLst/>
          </a:prstGeom>
          <a:solidFill>
            <a:schemeClr val="tx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latin typeface="Century Gothic" panose="020B0502020202020204" pitchFamily="34" charset="0"/>
              </a:rPr>
              <a:t>Initial reactions?</a:t>
            </a:r>
            <a:endParaRPr lang="en-US" dirty="0">
              <a:solidFill>
                <a:srgbClr val="FFC000"/>
              </a:solidFill>
            </a:endParaRPr>
          </a:p>
        </p:txBody>
      </p:sp>
      <p:sp>
        <p:nvSpPr>
          <p:cNvPr id="18" name="Rounded Rectangle 17">
            <a:extLst>
              <a:ext uri="{FF2B5EF4-FFF2-40B4-BE49-F238E27FC236}">
                <a16:creationId xmlns:a16="http://schemas.microsoft.com/office/drawing/2014/main" id="{E49459B3-1478-2C4E-8880-EE438A0736E3}"/>
              </a:ext>
            </a:extLst>
          </p:cNvPr>
          <p:cNvSpPr/>
          <p:nvPr/>
        </p:nvSpPr>
        <p:spPr>
          <a:xfrm>
            <a:off x="10812967" y="179883"/>
            <a:ext cx="1034904" cy="980324"/>
          </a:xfrm>
          <a:prstGeom prst="roundRect">
            <a:avLst/>
          </a:prstGeom>
          <a:solidFill>
            <a:srgbClr val="FFC000"/>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B60A9D1-7A33-4142-B666-85952EB99254}"/>
              </a:ext>
            </a:extLst>
          </p:cNvPr>
          <p:cNvSpPr/>
          <p:nvPr/>
        </p:nvSpPr>
        <p:spPr>
          <a:xfrm>
            <a:off x="10881672" y="248587"/>
            <a:ext cx="887541" cy="823130"/>
          </a:xfrm>
          <a:prstGeom prst="roundRect">
            <a:avLst/>
          </a:prstGeom>
          <a:solidFill>
            <a:srgbClr val="FFFF00"/>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ln w="22225">
                  <a:solidFill>
                    <a:srgbClr val="FFC000"/>
                  </a:solidFill>
                  <a:prstDash val="solid"/>
                </a:ln>
                <a:solidFill>
                  <a:srgbClr val="F5FFAD"/>
                </a:solidFill>
                <a:latin typeface="Century Gothic" panose="020B0502020202020204" pitchFamily="34" charset="0"/>
              </a:rPr>
              <a:t>3</a:t>
            </a:r>
            <a:endParaRPr lang="en-US" sz="6500" dirty="0">
              <a:ln>
                <a:solidFill>
                  <a:srgbClr val="FFC000"/>
                </a:solidFill>
              </a:ln>
              <a:solidFill>
                <a:srgbClr val="F5FFAD"/>
              </a:solidFill>
              <a:latin typeface="Century Gothic" panose="020B0502020202020204" pitchFamily="34" charset="0"/>
            </a:endParaRPr>
          </a:p>
        </p:txBody>
      </p:sp>
      <p:sp>
        <p:nvSpPr>
          <p:cNvPr id="20" name="Title 1">
            <a:extLst>
              <a:ext uri="{FF2B5EF4-FFF2-40B4-BE49-F238E27FC236}">
                <a16:creationId xmlns:a16="http://schemas.microsoft.com/office/drawing/2014/main" id="{3F6D8CA7-AA99-054B-9C48-AF39041148D6}"/>
              </a:ext>
            </a:extLst>
          </p:cNvPr>
          <p:cNvSpPr txBox="1">
            <a:spLocks/>
          </p:cNvSpPr>
          <p:nvPr/>
        </p:nvSpPr>
        <p:spPr>
          <a:xfrm>
            <a:off x="7741728" y="305425"/>
            <a:ext cx="2992581" cy="709454"/>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rgbClr val="FFC000"/>
                </a:solidFill>
                <a:latin typeface="Century Gothic" panose="020B0502020202020204" pitchFamily="34" charset="0"/>
              </a:rPr>
              <a:t>Scenario</a:t>
            </a:r>
          </a:p>
        </p:txBody>
      </p:sp>
      <p:sp>
        <p:nvSpPr>
          <p:cNvPr id="21" name="Title 1">
            <a:extLst>
              <a:ext uri="{FF2B5EF4-FFF2-40B4-BE49-F238E27FC236}">
                <a16:creationId xmlns:a16="http://schemas.microsoft.com/office/drawing/2014/main" id="{042D51B0-EF3A-1F46-AB39-ED439172AA63}"/>
              </a:ext>
            </a:extLst>
          </p:cNvPr>
          <p:cNvSpPr txBox="1">
            <a:spLocks/>
          </p:cNvSpPr>
          <p:nvPr/>
        </p:nvSpPr>
        <p:spPr>
          <a:xfrm>
            <a:off x="471716" y="119217"/>
            <a:ext cx="7554684" cy="9525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500" dirty="0">
                <a:solidFill>
                  <a:srgbClr val="FFC000"/>
                </a:solidFill>
                <a:latin typeface="Century Gothic" panose="020B0502020202020204" pitchFamily="34" charset="0"/>
              </a:rPr>
              <a:t>SIFT</a:t>
            </a:r>
            <a:br>
              <a:rPr lang="en-US" sz="6500" dirty="0">
                <a:solidFill>
                  <a:srgbClr val="FFC000"/>
                </a:solidFill>
                <a:latin typeface="Century Gothic" panose="020B0502020202020204" pitchFamily="34" charset="0"/>
              </a:rPr>
            </a:br>
            <a:endParaRPr lang="en-US" sz="6500" dirty="0">
              <a:solidFill>
                <a:srgbClr val="FFC000"/>
              </a:solidFill>
              <a:latin typeface="Century Gothic" panose="020B0502020202020204" pitchFamily="34" charset="0"/>
            </a:endParaRPr>
          </a:p>
        </p:txBody>
      </p:sp>
      <p:pic>
        <p:nvPicPr>
          <p:cNvPr id="22" name="Picture 21" descr="Text&#10;&#10;Description automatically generated">
            <a:extLst>
              <a:ext uri="{FF2B5EF4-FFF2-40B4-BE49-F238E27FC236}">
                <a16:creationId xmlns:a16="http://schemas.microsoft.com/office/drawing/2014/main" id="{6C768D66-F012-C94E-8F9B-BA5FF43F7238}"/>
              </a:ext>
            </a:extLst>
          </p:cNvPr>
          <p:cNvPicPr>
            <a:picLocks noChangeAspect="1"/>
          </p:cNvPicPr>
          <p:nvPr/>
        </p:nvPicPr>
        <p:blipFill>
          <a:blip r:embed="rId11"/>
          <a:stretch>
            <a:fillRect/>
          </a:stretch>
        </p:blipFill>
        <p:spPr>
          <a:xfrm>
            <a:off x="9283799" y="1267710"/>
            <a:ext cx="2755738" cy="4973248"/>
          </a:xfrm>
          <a:prstGeom prst="rect">
            <a:avLst/>
          </a:prstGeom>
        </p:spPr>
      </p:pic>
    </p:spTree>
    <p:extLst>
      <p:ext uri="{BB962C8B-B14F-4D97-AF65-F5344CB8AC3E}">
        <p14:creationId xmlns:p14="http://schemas.microsoft.com/office/powerpoint/2010/main" val="370237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ubtitle 2">
            <a:extLst>
              <a:ext uri="{FF2B5EF4-FFF2-40B4-BE49-F238E27FC236}">
                <a16:creationId xmlns:a16="http://schemas.microsoft.com/office/drawing/2014/main" id="{638D9688-59D1-4E46-86AE-2C672DC77BC5}"/>
              </a:ext>
            </a:extLst>
          </p:cNvPr>
          <p:cNvSpPr txBox="1">
            <a:spLocks/>
          </p:cNvSpPr>
          <p:nvPr/>
        </p:nvSpPr>
        <p:spPr>
          <a:xfrm>
            <a:off x="5558871" y="6148546"/>
            <a:ext cx="6363368" cy="7094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dirty="0">
                <a:latin typeface="Century Gothic" panose="020B0502020202020204" pitchFamily="34" charset="0"/>
              </a:rPr>
              <a:t>Kang, C. (2016, November 21). Fake news onslaught targets pizzeria as nest of child-trafficking. </a:t>
            </a:r>
            <a:r>
              <a:rPr lang="en-US" sz="1200" i="1" dirty="0">
                <a:latin typeface="Century Gothic" panose="020B0502020202020204" pitchFamily="34" charset="0"/>
              </a:rPr>
              <a:t>The New York Times</a:t>
            </a:r>
            <a:r>
              <a:rPr lang="en-US" sz="1200" dirty="0">
                <a:latin typeface="Century Gothic" panose="020B0502020202020204" pitchFamily="34" charset="0"/>
              </a:rPr>
              <a:t>. https://</a:t>
            </a:r>
            <a:r>
              <a:rPr lang="en-US" sz="1200" dirty="0" err="1">
                <a:latin typeface="Century Gothic" panose="020B0502020202020204" pitchFamily="34" charset="0"/>
              </a:rPr>
              <a:t>www.nytimes.com</a:t>
            </a:r>
            <a:r>
              <a:rPr lang="en-US" sz="1200" dirty="0">
                <a:latin typeface="Century Gothic" panose="020B0502020202020204" pitchFamily="34" charset="0"/>
              </a:rPr>
              <a:t>/2016/11/21/technology/fact-check-this-pizzeria-is-not-a-child-trafficking-</a:t>
            </a:r>
            <a:r>
              <a:rPr lang="en-US" sz="1200" dirty="0" err="1">
                <a:latin typeface="Century Gothic" panose="020B0502020202020204" pitchFamily="34" charset="0"/>
              </a:rPr>
              <a:t>site.html</a:t>
            </a:r>
            <a:endParaRPr lang="en-US" sz="1200" dirty="0">
              <a:latin typeface="Century Gothic" panose="020B0502020202020204" pitchFamily="34" charset="0"/>
            </a:endParaRPr>
          </a:p>
        </p:txBody>
      </p:sp>
      <p:pic>
        <p:nvPicPr>
          <p:cNvPr id="32" name="Graphic 31" descr="No sign">
            <a:extLst>
              <a:ext uri="{FF2B5EF4-FFF2-40B4-BE49-F238E27FC236}">
                <a16:creationId xmlns:a16="http://schemas.microsoft.com/office/drawing/2014/main" id="{C0242498-8384-D34E-BD66-C60F89A219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9246" y="1744878"/>
            <a:ext cx="754958" cy="754958"/>
          </a:xfrm>
          <a:prstGeom prst="rect">
            <a:avLst/>
          </a:prstGeom>
        </p:spPr>
      </p:pic>
      <p:pic>
        <p:nvPicPr>
          <p:cNvPr id="4" name="Graphic 3" descr="Close">
            <a:extLst>
              <a:ext uri="{FF2B5EF4-FFF2-40B4-BE49-F238E27FC236}">
                <a16:creationId xmlns:a16="http://schemas.microsoft.com/office/drawing/2014/main" id="{5487B41D-DF31-2347-B2D9-DA4D243532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84507" y="1665157"/>
            <a:ext cx="914400" cy="914400"/>
          </a:xfrm>
          <a:prstGeom prst="rect">
            <a:avLst/>
          </a:prstGeom>
        </p:spPr>
      </p:pic>
      <p:pic>
        <p:nvPicPr>
          <p:cNvPr id="48" name="Graphic 47" descr="Medal">
            <a:extLst>
              <a:ext uri="{FF2B5EF4-FFF2-40B4-BE49-F238E27FC236}">
                <a16:creationId xmlns:a16="http://schemas.microsoft.com/office/drawing/2014/main" id="{499D2E83-9EAB-244F-AE78-A83FA9EAFA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029" y="5828012"/>
            <a:ext cx="914400" cy="914400"/>
          </a:xfrm>
          <a:prstGeom prst="rect">
            <a:avLst/>
          </a:prstGeom>
        </p:spPr>
      </p:pic>
      <p:sp>
        <p:nvSpPr>
          <p:cNvPr id="16" name="Rounded Rectangle 15">
            <a:extLst>
              <a:ext uri="{FF2B5EF4-FFF2-40B4-BE49-F238E27FC236}">
                <a16:creationId xmlns:a16="http://schemas.microsoft.com/office/drawing/2014/main" id="{6156AC29-F8EB-8649-BD17-0ECC27C9E34A}"/>
              </a:ext>
            </a:extLst>
          </p:cNvPr>
          <p:cNvSpPr/>
          <p:nvPr/>
        </p:nvSpPr>
        <p:spPr>
          <a:xfrm>
            <a:off x="10812967" y="179883"/>
            <a:ext cx="1034904" cy="980324"/>
          </a:xfrm>
          <a:prstGeom prst="roundRect">
            <a:avLst/>
          </a:prstGeom>
          <a:solidFill>
            <a:srgbClr val="FFC000"/>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4676FA7A-D6EA-964F-81FF-119AA71BB7B7}"/>
              </a:ext>
            </a:extLst>
          </p:cNvPr>
          <p:cNvSpPr/>
          <p:nvPr/>
        </p:nvSpPr>
        <p:spPr>
          <a:xfrm>
            <a:off x="10881672" y="248587"/>
            <a:ext cx="887541" cy="823130"/>
          </a:xfrm>
          <a:prstGeom prst="roundRect">
            <a:avLst/>
          </a:prstGeom>
          <a:solidFill>
            <a:srgbClr val="FFFF00"/>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ln w="22225">
                  <a:solidFill>
                    <a:srgbClr val="FFC000"/>
                  </a:solidFill>
                  <a:prstDash val="solid"/>
                </a:ln>
                <a:solidFill>
                  <a:srgbClr val="F5FFAD"/>
                </a:solidFill>
                <a:latin typeface="Century Gothic" panose="020B0502020202020204" pitchFamily="34" charset="0"/>
              </a:rPr>
              <a:t>3</a:t>
            </a:r>
            <a:endParaRPr lang="en-US" sz="6500" dirty="0">
              <a:ln>
                <a:solidFill>
                  <a:srgbClr val="FFC000"/>
                </a:solidFill>
              </a:ln>
              <a:solidFill>
                <a:srgbClr val="F5FFAD"/>
              </a:solidFill>
              <a:latin typeface="Century Gothic" panose="020B0502020202020204" pitchFamily="34" charset="0"/>
            </a:endParaRPr>
          </a:p>
        </p:txBody>
      </p:sp>
      <p:sp>
        <p:nvSpPr>
          <p:cNvPr id="18" name="Title 1">
            <a:extLst>
              <a:ext uri="{FF2B5EF4-FFF2-40B4-BE49-F238E27FC236}">
                <a16:creationId xmlns:a16="http://schemas.microsoft.com/office/drawing/2014/main" id="{7C5F5CAE-2347-D747-B5D4-F284316AEA5F}"/>
              </a:ext>
            </a:extLst>
          </p:cNvPr>
          <p:cNvSpPr txBox="1">
            <a:spLocks/>
          </p:cNvSpPr>
          <p:nvPr/>
        </p:nvSpPr>
        <p:spPr>
          <a:xfrm>
            <a:off x="7741728" y="305425"/>
            <a:ext cx="2992581" cy="709454"/>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rgbClr val="FFC000"/>
                </a:solidFill>
                <a:latin typeface="Century Gothic" panose="020B0502020202020204" pitchFamily="34" charset="0"/>
              </a:rPr>
              <a:t>Scenario</a:t>
            </a:r>
          </a:p>
        </p:txBody>
      </p:sp>
      <p:sp>
        <p:nvSpPr>
          <p:cNvPr id="19" name="Title 1">
            <a:extLst>
              <a:ext uri="{FF2B5EF4-FFF2-40B4-BE49-F238E27FC236}">
                <a16:creationId xmlns:a16="http://schemas.microsoft.com/office/drawing/2014/main" id="{BAAC779B-A39F-1242-9675-42D420ECC7DC}"/>
              </a:ext>
            </a:extLst>
          </p:cNvPr>
          <p:cNvSpPr txBox="1">
            <a:spLocks/>
          </p:cNvSpPr>
          <p:nvPr/>
        </p:nvSpPr>
        <p:spPr>
          <a:xfrm>
            <a:off x="471716" y="119217"/>
            <a:ext cx="7554684" cy="9525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0" b="1" dirty="0">
                <a:solidFill>
                  <a:srgbClr val="FFC000"/>
                </a:solidFill>
                <a:latin typeface="Century Gothic" panose="020B0502020202020204" pitchFamily="34" charset="0"/>
              </a:rPr>
              <a:t>S</a:t>
            </a:r>
            <a:r>
              <a:rPr lang="en-US" sz="6500" dirty="0">
                <a:solidFill>
                  <a:srgbClr val="FFC000"/>
                </a:solidFill>
                <a:latin typeface="Century Gothic" panose="020B0502020202020204" pitchFamily="34" charset="0"/>
              </a:rPr>
              <a:t>IFT</a:t>
            </a:r>
            <a:br>
              <a:rPr lang="en-US" sz="6500" dirty="0">
                <a:solidFill>
                  <a:srgbClr val="FFC000"/>
                </a:solidFill>
                <a:latin typeface="Century Gothic" panose="020B0502020202020204" pitchFamily="34" charset="0"/>
              </a:rPr>
            </a:br>
            <a:endParaRPr lang="en-US" sz="6500" dirty="0">
              <a:solidFill>
                <a:srgbClr val="FFC000"/>
              </a:solidFill>
              <a:latin typeface="Century Gothic" panose="020B0502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60C9B871-F1A1-904F-BFAD-62004AC4D969}"/>
              </a:ext>
            </a:extLst>
          </p:cNvPr>
          <p:cNvPicPr>
            <a:picLocks noChangeAspect="1"/>
          </p:cNvPicPr>
          <p:nvPr/>
        </p:nvPicPr>
        <p:blipFill>
          <a:blip r:embed="rId9"/>
          <a:stretch>
            <a:fillRect/>
          </a:stretch>
        </p:blipFill>
        <p:spPr>
          <a:xfrm>
            <a:off x="9238018" y="1346415"/>
            <a:ext cx="2667151" cy="4739134"/>
          </a:xfrm>
          <a:prstGeom prst="rect">
            <a:avLst/>
          </a:prstGeom>
        </p:spPr>
      </p:pic>
      <p:sp>
        <p:nvSpPr>
          <p:cNvPr id="21" name="Title 1">
            <a:extLst>
              <a:ext uri="{FF2B5EF4-FFF2-40B4-BE49-F238E27FC236}">
                <a16:creationId xmlns:a16="http://schemas.microsoft.com/office/drawing/2014/main" id="{4EA88236-5B79-0D46-8EF4-69E464BF9189}"/>
              </a:ext>
            </a:extLst>
          </p:cNvPr>
          <p:cNvSpPr txBox="1">
            <a:spLocks/>
          </p:cNvSpPr>
          <p:nvPr/>
        </p:nvSpPr>
        <p:spPr>
          <a:xfrm>
            <a:off x="464457" y="1799771"/>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rgbClr val="FFC000"/>
                </a:solidFill>
                <a:latin typeface="Century Gothic" panose="020B0502020202020204" pitchFamily="34" charset="0"/>
              </a:rPr>
              <a:t>When searching for #</a:t>
            </a:r>
            <a:r>
              <a:rPr lang="en-US" sz="2400" dirty="0" err="1">
                <a:solidFill>
                  <a:srgbClr val="FFC000"/>
                </a:solidFill>
                <a:latin typeface="Century Gothic" panose="020B0502020202020204" pitchFamily="34" charset="0"/>
              </a:rPr>
              <a:t>pizzagate</a:t>
            </a:r>
            <a:r>
              <a:rPr lang="en-US" sz="2400" dirty="0">
                <a:solidFill>
                  <a:srgbClr val="FFC000"/>
                </a:solidFill>
                <a:latin typeface="Century Gothic" panose="020B0502020202020204" pitchFamily="34" charset="0"/>
              </a:rPr>
              <a:t> or #</a:t>
            </a:r>
            <a:r>
              <a:rPr lang="en-US" sz="2400" dirty="0" err="1">
                <a:solidFill>
                  <a:srgbClr val="FFC000"/>
                </a:solidFill>
                <a:latin typeface="Century Gothic" panose="020B0502020202020204" pitchFamily="34" charset="0"/>
              </a:rPr>
              <a:t>pizzagateisreal</a:t>
            </a:r>
            <a:r>
              <a:rPr lang="en-US" sz="2400" dirty="0">
                <a:solidFill>
                  <a:srgbClr val="FFC000"/>
                </a:solidFill>
                <a:latin typeface="Century Gothic" panose="020B0502020202020204" pitchFamily="34" charset="0"/>
              </a:rPr>
              <a:t>, a warning pops up. </a:t>
            </a:r>
          </a:p>
        </p:txBody>
      </p:sp>
      <p:sp>
        <p:nvSpPr>
          <p:cNvPr id="22" name="Title 1">
            <a:extLst>
              <a:ext uri="{FF2B5EF4-FFF2-40B4-BE49-F238E27FC236}">
                <a16:creationId xmlns:a16="http://schemas.microsoft.com/office/drawing/2014/main" id="{EADD84E6-E24D-EC47-91CA-4FAD26FFCE82}"/>
              </a:ext>
            </a:extLst>
          </p:cNvPr>
          <p:cNvSpPr txBox="1">
            <a:spLocks/>
          </p:cNvSpPr>
          <p:nvPr/>
        </p:nvSpPr>
        <p:spPr>
          <a:xfrm>
            <a:off x="471717" y="2837539"/>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rgbClr val="FFC000"/>
                </a:solidFill>
                <a:latin typeface="Century Gothic" panose="020B0502020202020204" pitchFamily="34" charset="0"/>
              </a:rPr>
              <a:t>This singular conspiracy theory is part of a larger, more dangerous network of conspiracy theories.</a:t>
            </a:r>
          </a:p>
        </p:txBody>
      </p:sp>
      <p:sp>
        <p:nvSpPr>
          <p:cNvPr id="23" name="Title 1">
            <a:extLst>
              <a:ext uri="{FF2B5EF4-FFF2-40B4-BE49-F238E27FC236}">
                <a16:creationId xmlns:a16="http://schemas.microsoft.com/office/drawing/2014/main" id="{A8F91627-C5FE-7049-878B-76BB3F43898C}"/>
              </a:ext>
            </a:extLst>
          </p:cNvPr>
          <p:cNvSpPr txBox="1">
            <a:spLocks/>
          </p:cNvSpPr>
          <p:nvPr/>
        </p:nvSpPr>
        <p:spPr>
          <a:xfrm>
            <a:off x="464461" y="3802735"/>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rgbClr val="FFC000"/>
                </a:solidFill>
                <a:latin typeface="Century Gothic" panose="020B0502020202020204" pitchFamily="34" charset="0"/>
              </a:rPr>
              <a:t>The “claim” this image makes is based on a debunked conspiracy theory.</a:t>
            </a:r>
          </a:p>
        </p:txBody>
      </p:sp>
      <p:sp>
        <p:nvSpPr>
          <p:cNvPr id="26" name="Title 1">
            <a:extLst>
              <a:ext uri="{FF2B5EF4-FFF2-40B4-BE49-F238E27FC236}">
                <a16:creationId xmlns:a16="http://schemas.microsoft.com/office/drawing/2014/main" id="{F3FCDF8C-0074-2A4F-BEBB-5D1DCCA0B0BC}"/>
              </a:ext>
            </a:extLst>
          </p:cNvPr>
          <p:cNvSpPr txBox="1">
            <a:spLocks/>
          </p:cNvSpPr>
          <p:nvPr/>
        </p:nvSpPr>
        <p:spPr>
          <a:xfrm>
            <a:off x="471716" y="4724391"/>
            <a:ext cx="5177807" cy="87085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rgbClr val="FFC000"/>
                </a:solidFill>
                <a:latin typeface="Century Gothic" panose="020B0502020202020204" pitchFamily="34" charset="0"/>
              </a:rPr>
              <a:t>Look for </a:t>
            </a:r>
            <a:r>
              <a:rPr lang="en-US" sz="2400" dirty="0">
                <a:solidFill>
                  <a:srgbClr val="FFC000"/>
                </a:solidFill>
                <a:latin typeface="Century Gothic" panose="020B0502020202020204" pitchFamily="34" charset="0"/>
                <a:hlinkClick r:id="rId10"/>
              </a:rPr>
              <a:t>more links</a:t>
            </a:r>
            <a:r>
              <a:rPr lang="en-US" sz="2400" dirty="0">
                <a:solidFill>
                  <a:srgbClr val="FFC000"/>
                </a:solidFill>
                <a:latin typeface="Century Gothic" panose="020B0502020202020204" pitchFamily="34" charset="0"/>
              </a:rPr>
              <a:t>, and if not, google.</a:t>
            </a:r>
          </a:p>
        </p:txBody>
      </p:sp>
    </p:spTree>
    <p:extLst>
      <p:ext uri="{BB962C8B-B14F-4D97-AF65-F5344CB8AC3E}">
        <p14:creationId xmlns:p14="http://schemas.microsoft.com/office/powerpoint/2010/main" val="232034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DD768A0-1DEF-374E-8002-495F1463E9AE}"/>
              </a:ext>
            </a:extLst>
          </p:cNvPr>
          <p:cNvSpPr>
            <a:spLocks noGrp="1"/>
          </p:cNvSpPr>
          <p:nvPr>
            <p:ph type="title"/>
          </p:nvPr>
        </p:nvSpPr>
        <p:spPr>
          <a:xfrm>
            <a:off x="762000" y="1161142"/>
            <a:ext cx="9144000" cy="602343"/>
          </a:xfrm>
        </p:spPr>
        <p:txBody>
          <a:bodyPr>
            <a:normAutofit fontScale="90000"/>
          </a:bodyPr>
          <a:lstStyle/>
          <a:p>
            <a:r>
              <a:rPr lang="en-US" b="1" dirty="0">
                <a:latin typeface="Century Gothic" panose="020B0502020202020204" pitchFamily="34" charset="0"/>
              </a:rPr>
              <a:t>Conclusions</a:t>
            </a:r>
          </a:p>
        </p:txBody>
      </p:sp>
      <p:pic>
        <p:nvPicPr>
          <p:cNvPr id="18" name="Graphic 17" descr="Peacock">
            <a:extLst>
              <a:ext uri="{FF2B5EF4-FFF2-40B4-BE49-F238E27FC236}">
                <a16:creationId xmlns:a16="http://schemas.microsoft.com/office/drawing/2014/main" id="{A25DECD8-019B-CB4C-AAD4-07F7C582C0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4545" y="1902116"/>
            <a:ext cx="2877691" cy="2877691"/>
          </a:xfrm>
          <a:prstGeom prst="rect">
            <a:avLst/>
          </a:prstGeom>
        </p:spPr>
      </p:pic>
      <p:pic>
        <p:nvPicPr>
          <p:cNvPr id="20" name="Graphic 19" descr="Medal">
            <a:extLst>
              <a:ext uri="{FF2B5EF4-FFF2-40B4-BE49-F238E27FC236}">
                <a16:creationId xmlns:a16="http://schemas.microsoft.com/office/drawing/2014/main" id="{8071197F-46D9-FD40-AF09-0725069CF8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2835" y="2663340"/>
            <a:ext cx="914400" cy="914400"/>
          </a:xfrm>
          <a:prstGeom prst="rect">
            <a:avLst/>
          </a:prstGeom>
        </p:spPr>
      </p:pic>
      <p:pic>
        <p:nvPicPr>
          <p:cNvPr id="21" name="Graphic 20" descr="Medal">
            <a:extLst>
              <a:ext uri="{FF2B5EF4-FFF2-40B4-BE49-F238E27FC236}">
                <a16:creationId xmlns:a16="http://schemas.microsoft.com/office/drawing/2014/main" id="{8C0A775A-20F1-324F-9A4E-F080A147AD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62835" y="4152408"/>
            <a:ext cx="914400" cy="914400"/>
          </a:xfrm>
          <a:prstGeom prst="rect">
            <a:avLst/>
          </a:prstGeom>
        </p:spPr>
      </p:pic>
      <p:pic>
        <p:nvPicPr>
          <p:cNvPr id="22" name="Graphic 21" descr="Medal">
            <a:extLst>
              <a:ext uri="{FF2B5EF4-FFF2-40B4-BE49-F238E27FC236}">
                <a16:creationId xmlns:a16="http://schemas.microsoft.com/office/drawing/2014/main" id="{637DF8A3-1D76-4642-9114-1FC1307CCF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48319" y="5651011"/>
            <a:ext cx="914400" cy="914400"/>
          </a:xfrm>
          <a:prstGeom prst="rect">
            <a:avLst/>
          </a:prstGeom>
        </p:spPr>
      </p:pic>
      <p:sp>
        <p:nvSpPr>
          <p:cNvPr id="23" name="Title 1">
            <a:extLst>
              <a:ext uri="{FF2B5EF4-FFF2-40B4-BE49-F238E27FC236}">
                <a16:creationId xmlns:a16="http://schemas.microsoft.com/office/drawing/2014/main" id="{5265C6BE-E31F-3544-A58E-C766D9CE307E}"/>
              </a:ext>
            </a:extLst>
          </p:cNvPr>
          <p:cNvSpPr txBox="1">
            <a:spLocks/>
          </p:cNvSpPr>
          <p:nvPr/>
        </p:nvSpPr>
        <p:spPr>
          <a:xfrm>
            <a:off x="1930403" y="2300515"/>
            <a:ext cx="9695540" cy="1263649"/>
          </a:xfrm>
          <a:prstGeom prst="rect">
            <a:avLst/>
          </a:prstGeom>
        </p:spPr>
        <p:txBody>
          <a:bodyPr vert="horz" lIns="91440" tIns="45720" rIns="91440" bIns="45720" rtlCol="0" anchor="t" anchorCtr="0">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entury Gothic" panose="020B0502020202020204" pitchFamily="34" charset="0"/>
              </a:rPr>
              <a:t>Biased information or “fake news” can seem obvious, but people still believe it.</a:t>
            </a:r>
          </a:p>
        </p:txBody>
      </p:sp>
      <p:sp>
        <p:nvSpPr>
          <p:cNvPr id="24" name="Title 1">
            <a:extLst>
              <a:ext uri="{FF2B5EF4-FFF2-40B4-BE49-F238E27FC236}">
                <a16:creationId xmlns:a16="http://schemas.microsoft.com/office/drawing/2014/main" id="{A8F42E4D-C490-4C45-94A9-74A8F922E9A8}"/>
              </a:ext>
            </a:extLst>
          </p:cNvPr>
          <p:cNvSpPr txBox="1">
            <a:spLocks/>
          </p:cNvSpPr>
          <p:nvPr/>
        </p:nvSpPr>
        <p:spPr>
          <a:xfrm>
            <a:off x="1923146" y="3889828"/>
            <a:ext cx="9695540" cy="940535"/>
          </a:xfrm>
          <a:prstGeom prst="rect">
            <a:avLst/>
          </a:prstGeom>
        </p:spPr>
        <p:txBody>
          <a:bodyPr vert="horz" lIns="91440" tIns="45720" rIns="91440" bIns="45720" rtlCol="0" anchor="t" anchorCtr="0">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entury Gothic" panose="020B0502020202020204" pitchFamily="34" charset="0"/>
              </a:rPr>
              <a:t>Disinformation may be intentionally designed to be deceptive.</a:t>
            </a:r>
          </a:p>
        </p:txBody>
      </p:sp>
      <p:sp>
        <p:nvSpPr>
          <p:cNvPr id="25" name="Title 1">
            <a:extLst>
              <a:ext uri="{FF2B5EF4-FFF2-40B4-BE49-F238E27FC236}">
                <a16:creationId xmlns:a16="http://schemas.microsoft.com/office/drawing/2014/main" id="{91A6FB5F-4126-0047-807E-6378640A6F42}"/>
              </a:ext>
            </a:extLst>
          </p:cNvPr>
          <p:cNvSpPr txBox="1">
            <a:spLocks/>
          </p:cNvSpPr>
          <p:nvPr/>
        </p:nvSpPr>
        <p:spPr>
          <a:xfrm>
            <a:off x="1930403" y="5563577"/>
            <a:ext cx="9695540" cy="940535"/>
          </a:xfrm>
          <a:prstGeom prst="rect">
            <a:avLst/>
          </a:prstGeom>
        </p:spPr>
        <p:txBody>
          <a:bodyPr vert="horz" lIns="91440" tIns="45720" rIns="91440" bIns="45720" rtlCol="0" anchor="t" anchorCtr="0">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entury Gothic" panose="020B0502020202020204" pitchFamily="34" charset="0"/>
              </a:rPr>
              <a:t>Disinformation and conspiracy theories can persist and become larger, more dangerous movements.</a:t>
            </a:r>
          </a:p>
        </p:txBody>
      </p:sp>
    </p:spTree>
    <p:extLst>
      <p:ext uri="{BB962C8B-B14F-4D97-AF65-F5344CB8AC3E}">
        <p14:creationId xmlns:p14="http://schemas.microsoft.com/office/powerpoint/2010/main" val="402428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7739067-A70D-184D-89AB-7FCBB7B8DFDD}"/>
              </a:ext>
            </a:extLst>
          </p:cNvPr>
          <p:cNvSpPr txBox="1">
            <a:spLocks/>
          </p:cNvSpPr>
          <p:nvPr/>
        </p:nvSpPr>
        <p:spPr>
          <a:xfrm>
            <a:off x="2523258" y="2726170"/>
            <a:ext cx="5621483" cy="126364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4000" dirty="0">
                <a:latin typeface="Century Gothic" panose="020B0502020202020204" pitchFamily="34" charset="0"/>
              </a:rPr>
            </a:br>
            <a:r>
              <a:rPr lang="en-US" sz="4000" dirty="0">
                <a:latin typeface="Century Gothic" panose="020B0502020202020204" pitchFamily="34" charset="0"/>
              </a:rPr>
              <a:t>CRA(A)P			SIFT</a:t>
            </a:r>
            <a:br>
              <a:rPr lang="en-US" sz="4000" dirty="0">
                <a:latin typeface="Century Gothic" panose="020B0502020202020204" pitchFamily="34" charset="0"/>
              </a:rPr>
            </a:br>
            <a:endParaRPr lang="en-US" sz="4000" dirty="0">
              <a:latin typeface="Century Gothic" panose="020B0502020202020204" pitchFamily="34" charset="0"/>
            </a:endParaRPr>
          </a:p>
        </p:txBody>
      </p:sp>
      <p:sp>
        <p:nvSpPr>
          <p:cNvPr id="2" name="Title 1">
            <a:extLst>
              <a:ext uri="{FF2B5EF4-FFF2-40B4-BE49-F238E27FC236}">
                <a16:creationId xmlns:a16="http://schemas.microsoft.com/office/drawing/2014/main" id="{4A800B6E-2A36-3445-8DBD-974035C582E9}"/>
              </a:ext>
            </a:extLst>
          </p:cNvPr>
          <p:cNvSpPr>
            <a:spLocks noGrp="1"/>
          </p:cNvSpPr>
          <p:nvPr>
            <p:ph type="title"/>
          </p:nvPr>
        </p:nvSpPr>
        <p:spPr/>
        <p:txBody>
          <a:bodyPr>
            <a:normAutofit/>
          </a:bodyPr>
          <a:lstStyle/>
          <a:p>
            <a:r>
              <a:rPr lang="en-US" dirty="0">
                <a:latin typeface="Century Gothic" panose="020B0502020202020204" pitchFamily="34" charset="0"/>
              </a:rPr>
              <a:t>Why does it matter?</a:t>
            </a:r>
          </a:p>
        </p:txBody>
      </p:sp>
      <p:sp>
        <p:nvSpPr>
          <p:cNvPr id="8" name="Subtitle 2">
            <a:extLst>
              <a:ext uri="{FF2B5EF4-FFF2-40B4-BE49-F238E27FC236}">
                <a16:creationId xmlns:a16="http://schemas.microsoft.com/office/drawing/2014/main" id="{0E46A3FC-7940-3940-AA36-BF00A97C6DB1}"/>
              </a:ext>
            </a:extLst>
          </p:cNvPr>
          <p:cNvSpPr txBox="1">
            <a:spLocks/>
          </p:cNvSpPr>
          <p:nvPr/>
        </p:nvSpPr>
        <p:spPr>
          <a:xfrm>
            <a:off x="5558871" y="5982290"/>
            <a:ext cx="6363368" cy="7094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dirty="0">
                <a:latin typeface="Century Gothic" panose="020B0502020202020204" pitchFamily="34" charset="0"/>
              </a:rPr>
              <a:t>Warner, J. (2019, August 14). Getting beyond the CRAAP test: A conversation with Mike Caulfield. </a:t>
            </a:r>
            <a:r>
              <a:rPr lang="en-US" sz="1400" i="1" dirty="0">
                <a:latin typeface="Century Gothic" panose="020B0502020202020204" pitchFamily="34" charset="0"/>
              </a:rPr>
              <a:t>Inside Higher Ed</a:t>
            </a:r>
            <a:r>
              <a:rPr lang="en-US" sz="1400" dirty="0">
                <a:latin typeface="Century Gothic" panose="020B0502020202020204" pitchFamily="34" charset="0"/>
              </a:rPr>
              <a:t>. https://</a:t>
            </a:r>
            <a:r>
              <a:rPr lang="en-US" sz="1400" dirty="0" err="1">
                <a:latin typeface="Century Gothic" panose="020B0502020202020204" pitchFamily="34" charset="0"/>
              </a:rPr>
              <a:t>www.insidehighered.com</a:t>
            </a:r>
            <a:r>
              <a:rPr lang="en-US" sz="1400" dirty="0">
                <a:latin typeface="Century Gothic" panose="020B0502020202020204" pitchFamily="34" charset="0"/>
              </a:rPr>
              <a:t>/blogs/just-visiting/getting-beyond-</a:t>
            </a:r>
            <a:r>
              <a:rPr lang="en-US" sz="1400" dirty="0" err="1">
                <a:latin typeface="Century Gothic" panose="020B0502020202020204" pitchFamily="34" charset="0"/>
              </a:rPr>
              <a:t>craap</a:t>
            </a:r>
            <a:r>
              <a:rPr lang="en-US" sz="1400" dirty="0">
                <a:latin typeface="Century Gothic" panose="020B0502020202020204" pitchFamily="34" charset="0"/>
              </a:rPr>
              <a:t>-test-conversation-mike-</a:t>
            </a:r>
            <a:r>
              <a:rPr lang="en-US" sz="1400" dirty="0" err="1">
                <a:latin typeface="Century Gothic" panose="020B0502020202020204" pitchFamily="34" charset="0"/>
              </a:rPr>
              <a:t>caulfield</a:t>
            </a:r>
            <a:endParaRPr lang="en-US" sz="1400" dirty="0">
              <a:latin typeface="Century Gothic" panose="020B0502020202020204" pitchFamily="34" charset="0"/>
            </a:endParaRPr>
          </a:p>
        </p:txBody>
      </p:sp>
      <p:pic>
        <p:nvPicPr>
          <p:cNvPr id="4" name="Graphic 3" descr="Arrow Slight curve">
            <a:extLst>
              <a:ext uri="{FF2B5EF4-FFF2-40B4-BE49-F238E27FC236}">
                <a16:creationId xmlns:a16="http://schemas.microsoft.com/office/drawing/2014/main" id="{1E5C2676-541D-8449-9021-0025715D96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0599" y="3121022"/>
            <a:ext cx="2254827" cy="914400"/>
          </a:xfrm>
          <a:prstGeom prst="rect">
            <a:avLst/>
          </a:prstGeom>
        </p:spPr>
      </p:pic>
      <p:sp>
        <p:nvSpPr>
          <p:cNvPr id="15" name="Title 1">
            <a:extLst>
              <a:ext uri="{FF2B5EF4-FFF2-40B4-BE49-F238E27FC236}">
                <a16:creationId xmlns:a16="http://schemas.microsoft.com/office/drawing/2014/main" id="{0E43772B-397E-2946-B79F-928A96CCE1B6}"/>
              </a:ext>
            </a:extLst>
          </p:cNvPr>
          <p:cNvSpPr txBox="1">
            <a:spLocks/>
          </p:cNvSpPr>
          <p:nvPr/>
        </p:nvSpPr>
        <p:spPr>
          <a:xfrm>
            <a:off x="5796229" y="4589617"/>
            <a:ext cx="5621483" cy="70945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entury Gothic" panose="020B0502020202020204" pitchFamily="34" charset="0"/>
              </a:rPr>
              <a:t>Three Scenarios</a:t>
            </a:r>
          </a:p>
        </p:txBody>
      </p:sp>
    </p:spTree>
    <p:extLst>
      <p:ext uri="{BB962C8B-B14F-4D97-AF65-F5344CB8AC3E}">
        <p14:creationId xmlns:p14="http://schemas.microsoft.com/office/powerpoint/2010/main" val="10953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00B6E-2A36-3445-8DBD-974035C582E9}"/>
              </a:ext>
            </a:extLst>
          </p:cNvPr>
          <p:cNvSpPr>
            <a:spLocks noGrp="1"/>
          </p:cNvSpPr>
          <p:nvPr>
            <p:ph type="title"/>
          </p:nvPr>
        </p:nvSpPr>
        <p:spPr>
          <a:xfrm>
            <a:off x="1323113" y="1524000"/>
            <a:ext cx="9144000" cy="3997343"/>
          </a:xfrm>
        </p:spPr>
        <p:txBody>
          <a:bodyPr>
            <a:normAutofit fontScale="90000"/>
          </a:bodyPr>
          <a:lstStyle/>
          <a:p>
            <a:pPr>
              <a:lnSpc>
                <a:spcPct val="100000"/>
              </a:lnSpc>
            </a:pPr>
            <a:r>
              <a:rPr lang="en-US" sz="7200" b="1" dirty="0">
                <a:ln/>
                <a:pattFill prst="dkUpDiag">
                  <a:fgClr>
                    <a:schemeClr val="accent6">
                      <a:lumMod val="60000"/>
                      <a:lumOff val="40000"/>
                    </a:schemeClr>
                  </a:fgClr>
                  <a:bgClr>
                    <a:schemeClr val="accent6"/>
                  </a:bgClr>
                </a:pattFill>
                <a:effectLst>
                  <a:outerShdw blurRad="38100" dist="19050" dir="2700000" algn="tl" rotWithShape="0">
                    <a:schemeClr val="dk1">
                      <a:lumMod val="50000"/>
                      <a:alpha val="40000"/>
                    </a:schemeClr>
                  </a:outerShdw>
                </a:effectLst>
                <a:latin typeface="Century Gothic" panose="020B0502020202020204" pitchFamily="34" charset="0"/>
              </a:rPr>
              <a:t>S</a:t>
            </a:r>
            <a:r>
              <a:rPr lang="en-US" dirty="0">
                <a:latin typeface="Century Gothic" panose="020B0502020202020204" pitchFamily="34" charset="0"/>
              </a:rPr>
              <a:t>top</a:t>
            </a:r>
            <a:br>
              <a:rPr lang="en-US" dirty="0">
                <a:latin typeface="Century Gothic" panose="020B0502020202020204" pitchFamily="34" charset="0"/>
              </a:rPr>
            </a:br>
            <a:r>
              <a:rPr lang="en-US" sz="7200" b="1" dirty="0">
                <a:ln/>
                <a:pattFill prst="dkUpDiag">
                  <a:fgClr>
                    <a:schemeClr val="accent6">
                      <a:lumMod val="60000"/>
                      <a:lumOff val="40000"/>
                    </a:schemeClr>
                  </a:fgClr>
                  <a:bgClr>
                    <a:schemeClr val="accent6"/>
                  </a:bgClr>
                </a:pattFill>
                <a:effectLst>
                  <a:outerShdw blurRad="38100" dist="19050" dir="2700000" algn="tl" rotWithShape="0">
                    <a:schemeClr val="dk1">
                      <a:lumMod val="50000"/>
                      <a:alpha val="40000"/>
                    </a:schemeClr>
                  </a:outerShdw>
                </a:effectLst>
                <a:latin typeface="Century Gothic" panose="020B0502020202020204" pitchFamily="34" charset="0"/>
              </a:rPr>
              <a:t>I</a:t>
            </a:r>
            <a:r>
              <a:rPr lang="en-US" dirty="0">
                <a:latin typeface="Century Gothic" panose="020B0502020202020204" pitchFamily="34" charset="0"/>
              </a:rPr>
              <a:t>nvestigate the source</a:t>
            </a:r>
            <a:br>
              <a:rPr lang="en-US" dirty="0">
                <a:latin typeface="Century Gothic" panose="020B0502020202020204" pitchFamily="34" charset="0"/>
              </a:rPr>
            </a:br>
            <a:r>
              <a:rPr lang="en-US" sz="7200" b="1" dirty="0">
                <a:ln/>
                <a:pattFill prst="dkUpDiag">
                  <a:fgClr>
                    <a:schemeClr val="accent6">
                      <a:lumMod val="60000"/>
                      <a:lumOff val="40000"/>
                    </a:schemeClr>
                  </a:fgClr>
                  <a:bgClr>
                    <a:schemeClr val="accent6"/>
                  </a:bgClr>
                </a:pattFill>
                <a:effectLst>
                  <a:outerShdw blurRad="38100" dist="19050" dir="2700000" algn="tl" rotWithShape="0">
                    <a:schemeClr val="dk1">
                      <a:lumMod val="50000"/>
                      <a:alpha val="40000"/>
                    </a:schemeClr>
                  </a:outerShdw>
                </a:effectLst>
                <a:latin typeface="Century Gothic" panose="020B0502020202020204" pitchFamily="34" charset="0"/>
              </a:rPr>
              <a:t>F</a:t>
            </a:r>
            <a:r>
              <a:rPr lang="en-US" dirty="0">
                <a:latin typeface="Century Gothic" panose="020B0502020202020204" pitchFamily="34" charset="0"/>
              </a:rPr>
              <a:t>ind trusted coverage</a:t>
            </a:r>
            <a:br>
              <a:rPr lang="en-US" dirty="0">
                <a:latin typeface="Century Gothic" panose="020B0502020202020204" pitchFamily="34" charset="0"/>
              </a:rPr>
            </a:br>
            <a:r>
              <a:rPr lang="en-US" sz="7200" b="1" dirty="0">
                <a:ln/>
                <a:pattFill prst="dkUpDiag">
                  <a:fgClr>
                    <a:schemeClr val="accent6">
                      <a:lumMod val="60000"/>
                      <a:lumOff val="40000"/>
                    </a:schemeClr>
                  </a:fgClr>
                  <a:bgClr>
                    <a:schemeClr val="accent6"/>
                  </a:bgClr>
                </a:pattFill>
                <a:effectLst>
                  <a:outerShdw blurRad="38100" dist="19050" dir="2700000" algn="tl" rotWithShape="0">
                    <a:schemeClr val="dk1">
                      <a:lumMod val="50000"/>
                      <a:alpha val="40000"/>
                    </a:schemeClr>
                  </a:outerShdw>
                </a:effectLst>
                <a:latin typeface="Century Gothic" panose="020B0502020202020204" pitchFamily="34" charset="0"/>
              </a:rPr>
              <a:t>T</a:t>
            </a:r>
            <a:r>
              <a:rPr lang="en-US" dirty="0">
                <a:latin typeface="Century Gothic" panose="020B0502020202020204" pitchFamily="34" charset="0"/>
              </a:rPr>
              <a:t>race claims, quotes, and media</a:t>
            </a:r>
            <a:br>
              <a:rPr lang="en-US" dirty="0">
                <a:latin typeface="Century Gothic" panose="020B0502020202020204" pitchFamily="34" charset="0"/>
              </a:rPr>
            </a:br>
            <a:endParaRPr lang="en-US" dirty="0">
              <a:latin typeface="Century Gothic" panose="020B0502020202020204" pitchFamily="34" charset="0"/>
            </a:endParaRPr>
          </a:p>
        </p:txBody>
      </p:sp>
      <p:sp>
        <p:nvSpPr>
          <p:cNvPr id="8" name="Subtitle 2">
            <a:extLst>
              <a:ext uri="{FF2B5EF4-FFF2-40B4-BE49-F238E27FC236}">
                <a16:creationId xmlns:a16="http://schemas.microsoft.com/office/drawing/2014/main" id="{0E46A3FC-7940-3940-AA36-BF00A97C6DB1}"/>
              </a:ext>
            </a:extLst>
          </p:cNvPr>
          <p:cNvSpPr txBox="1">
            <a:spLocks/>
          </p:cNvSpPr>
          <p:nvPr/>
        </p:nvSpPr>
        <p:spPr>
          <a:xfrm>
            <a:off x="5558871" y="6356366"/>
            <a:ext cx="6363368" cy="7094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1400" dirty="0">
                <a:latin typeface="Century Gothic" panose="020B0502020202020204" pitchFamily="34" charset="0"/>
              </a:rPr>
              <a:t>Caulfield, M. (2019, June 19). SIFT (The four moves). </a:t>
            </a:r>
            <a:r>
              <a:rPr lang="en-US" sz="1400" dirty="0" err="1">
                <a:latin typeface="Century Gothic" panose="020B0502020202020204" pitchFamily="34" charset="0"/>
              </a:rPr>
              <a:t>Hapgood</a:t>
            </a:r>
            <a:r>
              <a:rPr lang="en-US" sz="1400" dirty="0">
                <a:latin typeface="Century Gothic" panose="020B0502020202020204" pitchFamily="34" charset="0"/>
              </a:rPr>
              <a:t>. https://</a:t>
            </a:r>
            <a:r>
              <a:rPr lang="en-US" sz="1400" dirty="0" err="1">
                <a:latin typeface="Century Gothic" panose="020B0502020202020204" pitchFamily="34" charset="0"/>
              </a:rPr>
              <a:t>hapgood.us</a:t>
            </a:r>
            <a:r>
              <a:rPr lang="en-US" sz="1400" dirty="0">
                <a:latin typeface="Century Gothic" panose="020B0502020202020204" pitchFamily="34" charset="0"/>
              </a:rPr>
              <a:t>/2019/06/19/sift-the-four-moves/</a:t>
            </a:r>
          </a:p>
        </p:txBody>
      </p:sp>
      <p:pic>
        <p:nvPicPr>
          <p:cNvPr id="12" name="Graphic 11" descr="No sign">
            <a:extLst>
              <a:ext uri="{FF2B5EF4-FFF2-40B4-BE49-F238E27FC236}">
                <a16:creationId xmlns:a16="http://schemas.microsoft.com/office/drawing/2014/main" id="{F24D93DB-86D4-454B-AE9A-FAE74436FC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155" y="1702345"/>
            <a:ext cx="754958" cy="754958"/>
          </a:xfrm>
          <a:prstGeom prst="rect">
            <a:avLst/>
          </a:prstGeom>
        </p:spPr>
      </p:pic>
      <p:pic>
        <p:nvPicPr>
          <p:cNvPr id="15" name="Graphic 14" descr="Magnifying glass">
            <a:extLst>
              <a:ext uri="{FF2B5EF4-FFF2-40B4-BE49-F238E27FC236}">
                <a16:creationId xmlns:a16="http://schemas.microsoft.com/office/drawing/2014/main" id="{7E1FB28B-E069-3C4E-A1DA-264D2A2BEF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96753" flipH="1">
            <a:off x="403026" y="2663388"/>
            <a:ext cx="908470" cy="914400"/>
          </a:xfrm>
          <a:prstGeom prst="rect">
            <a:avLst/>
          </a:prstGeom>
        </p:spPr>
      </p:pic>
      <p:pic>
        <p:nvPicPr>
          <p:cNvPr id="17" name="Graphic 16" descr="Glasses">
            <a:extLst>
              <a:ext uri="{FF2B5EF4-FFF2-40B4-BE49-F238E27FC236}">
                <a16:creationId xmlns:a16="http://schemas.microsoft.com/office/drawing/2014/main" id="{64646EB3-B417-9F4D-B613-6553902B41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0061" y="3691392"/>
            <a:ext cx="914400" cy="914400"/>
          </a:xfrm>
          <a:prstGeom prst="rect">
            <a:avLst/>
          </a:prstGeom>
        </p:spPr>
      </p:pic>
      <p:pic>
        <p:nvPicPr>
          <p:cNvPr id="21" name="Graphic 20" descr="Pencil">
            <a:extLst>
              <a:ext uri="{FF2B5EF4-FFF2-40B4-BE49-F238E27FC236}">
                <a16:creationId xmlns:a16="http://schemas.microsoft.com/office/drawing/2014/main" id="{D9139D9B-8DC3-DB47-BC18-0ACAEAEBC6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400061" y="4606943"/>
            <a:ext cx="914400" cy="914400"/>
          </a:xfrm>
          <a:prstGeom prst="rect">
            <a:avLst/>
          </a:prstGeom>
        </p:spPr>
      </p:pic>
      <p:sp>
        <p:nvSpPr>
          <p:cNvPr id="22" name="Title 1">
            <a:extLst>
              <a:ext uri="{FF2B5EF4-FFF2-40B4-BE49-F238E27FC236}">
                <a16:creationId xmlns:a16="http://schemas.microsoft.com/office/drawing/2014/main" id="{0D1B5DCC-0FEA-BC47-9BBC-A93EA8B644AF}"/>
              </a:ext>
            </a:extLst>
          </p:cNvPr>
          <p:cNvSpPr txBox="1">
            <a:spLocks/>
          </p:cNvSpPr>
          <p:nvPr/>
        </p:nvSpPr>
        <p:spPr>
          <a:xfrm>
            <a:off x="762000" y="533740"/>
            <a:ext cx="10668000" cy="9525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500" dirty="0">
                <a:latin typeface="Century Gothic" panose="020B0502020202020204" pitchFamily="34" charset="0"/>
              </a:rPr>
              <a:t>SIFT</a:t>
            </a:r>
            <a:br>
              <a:rPr lang="en-US" sz="6500" dirty="0">
                <a:latin typeface="Century Gothic" panose="020B0502020202020204" pitchFamily="34" charset="0"/>
              </a:rPr>
            </a:br>
            <a:endParaRPr lang="en-US" sz="6500" dirty="0">
              <a:latin typeface="Century Gothic" panose="020B0502020202020204" pitchFamily="34" charset="0"/>
            </a:endParaRPr>
          </a:p>
        </p:txBody>
      </p:sp>
    </p:spTree>
    <p:extLst>
      <p:ext uri="{BB962C8B-B14F-4D97-AF65-F5344CB8AC3E}">
        <p14:creationId xmlns:p14="http://schemas.microsoft.com/office/powerpoint/2010/main" val="34572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11414709-B61E-9749-8DD9-A09F41F380A9}"/>
              </a:ext>
            </a:extLst>
          </p:cNvPr>
          <p:cNvSpPr/>
          <p:nvPr/>
        </p:nvSpPr>
        <p:spPr>
          <a:xfrm>
            <a:off x="10812967" y="179883"/>
            <a:ext cx="1034904" cy="980324"/>
          </a:xfrm>
          <a:prstGeom prst="roundRect">
            <a:avLst/>
          </a:prstGeom>
          <a:solidFill>
            <a:schemeClr val="accent6"/>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D20E6E10-767B-D64A-8BA7-6136D5964FFC}"/>
              </a:ext>
            </a:extLst>
          </p:cNvPr>
          <p:cNvSpPr/>
          <p:nvPr/>
        </p:nvSpPr>
        <p:spPr>
          <a:xfrm>
            <a:off x="10881672" y="248587"/>
            <a:ext cx="887541" cy="823130"/>
          </a:xfrm>
          <a:prstGeom prst="roundRect">
            <a:avLst/>
          </a:prstGeom>
          <a:solidFill>
            <a:schemeClr val="accent6">
              <a:lumMod val="40000"/>
              <a:lumOff val="6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ln w="22225">
                  <a:solidFill>
                    <a:schemeClr val="accent6"/>
                  </a:solidFill>
                  <a:prstDash val="solid"/>
                </a:ln>
                <a:solidFill>
                  <a:schemeClr val="accent6">
                    <a:lumMod val="60000"/>
                    <a:lumOff val="40000"/>
                  </a:schemeClr>
                </a:solidFill>
                <a:latin typeface="Century Gothic" panose="020B0502020202020204" pitchFamily="34" charset="0"/>
              </a:rPr>
              <a:t>1</a:t>
            </a:r>
            <a:endParaRPr lang="en-US" sz="6500" dirty="0">
              <a:ln w="22225">
                <a:solidFill>
                  <a:schemeClr val="accent6"/>
                </a:solidFill>
                <a:prstDash val="solid"/>
              </a:ln>
              <a:solidFill>
                <a:schemeClr val="accent6">
                  <a:lumMod val="60000"/>
                  <a:lumOff val="40000"/>
                </a:schemeClr>
              </a:solidFill>
              <a:latin typeface="Century Gothic" panose="020B0502020202020204" pitchFamily="34" charset="0"/>
            </a:endParaRPr>
          </a:p>
        </p:txBody>
      </p:sp>
      <p:sp>
        <p:nvSpPr>
          <p:cNvPr id="20" name="Title 1">
            <a:extLst>
              <a:ext uri="{FF2B5EF4-FFF2-40B4-BE49-F238E27FC236}">
                <a16:creationId xmlns:a16="http://schemas.microsoft.com/office/drawing/2014/main" id="{F897E408-469E-B247-B00F-122083818097}"/>
              </a:ext>
            </a:extLst>
          </p:cNvPr>
          <p:cNvSpPr txBox="1">
            <a:spLocks/>
          </p:cNvSpPr>
          <p:nvPr/>
        </p:nvSpPr>
        <p:spPr>
          <a:xfrm>
            <a:off x="7741728" y="305425"/>
            <a:ext cx="2992581" cy="709454"/>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accent6">
                    <a:lumMod val="60000"/>
                    <a:lumOff val="40000"/>
                  </a:schemeClr>
                </a:solidFill>
                <a:latin typeface="Century Gothic" panose="020B0502020202020204" pitchFamily="34" charset="0"/>
              </a:rPr>
              <a:t>Scenario</a:t>
            </a:r>
          </a:p>
        </p:txBody>
      </p:sp>
      <p:pic>
        <p:nvPicPr>
          <p:cNvPr id="24" name="Graphic 23" descr="No sign">
            <a:extLst>
              <a:ext uri="{FF2B5EF4-FFF2-40B4-BE49-F238E27FC236}">
                <a16:creationId xmlns:a16="http://schemas.microsoft.com/office/drawing/2014/main" id="{9732DBF6-9E85-844E-B7EF-6C150EE058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9246" y="1744878"/>
            <a:ext cx="754958" cy="754958"/>
          </a:xfrm>
          <a:prstGeom prst="rect">
            <a:avLst/>
          </a:prstGeom>
        </p:spPr>
      </p:pic>
      <p:pic>
        <p:nvPicPr>
          <p:cNvPr id="25" name="Graphic 24" descr="Magnifying glass">
            <a:extLst>
              <a:ext uri="{FF2B5EF4-FFF2-40B4-BE49-F238E27FC236}">
                <a16:creationId xmlns:a16="http://schemas.microsoft.com/office/drawing/2014/main" id="{DB419DAB-7697-C842-BDD0-53CE5C254D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96753" flipH="1">
            <a:off x="6014117" y="2705921"/>
            <a:ext cx="908470" cy="914400"/>
          </a:xfrm>
          <a:prstGeom prst="rect">
            <a:avLst/>
          </a:prstGeom>
        </p:spPr>
      </p:pic>
      <p:pic>
        <p:nvPicPr>
          <p:cNvPr id="26" name="Graphic 25" descr="Glasses">
            <a:extLst>
              <a:ext uri="{FF2B5EF4-FFF2-40B4-BE49-F238E27FC236}">
                <a16:creationId xmlns:a16="http://schemas.microsoft.com/office/drawing/2014/main" id="{134CDAB1-80D6-A34C-9C81-E49A3CDBC7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152" y="3733925"/>
            <a:ext cx="914400" cy="914400"/>
          </a:xfrm>
          <a:prstGeom prst="rect">
            <a:avLst/>
          </a:prstGeom>
        </p:spPr>
      </p:pic>
      <p:pic>
        <p:nvPicPr>
          <p:cNvPr id="27" name="Graphic 26" descr="Pencil">
            <a:extLst>
              <a:ext uri="{FF2B5EF4-FFF2-40B4-BE49-F238E27FC236}">
                <a16:creationId xmlns:a16="http://schemas.microsoft.com/office/drawing/2014/main" id="{03851034-D621-3A40-8637-08C1F8A50D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6011152" y="4649476"/>
            <a:ext cx="914400" cy="914400"/>
          </a:xfrm>
          <a:prstGeom prst="rect">
            <a:avLst/>
          </a:prstGeom>
        </p:spPr>
      </p:pic>
      <p:sp>
        <p:nvSpPr>
          <p:cNvPr id="35" name="Title 1">
            <a:extLst>
              <a:ext uri="{FF2B5EF4-FFF2-40B4-BE49-F238E27FC236}">
                <a16:creationId xmlns:a16="http://schemas.microsoft.com/office/drawing/2014/main" id="{2BF3490D-26C8-CF44-A9B4-F81291767E3F}"/>
              </a:ext>
            </a:extLst>
          </p:cNvPr>
          <p:cNvSpPr txBox="1">
            <a:spLocks/>
          </p:cNvSpPr>
          <p:nvPr/>
        </p:nvSpPr>
        <p:spPr>
          <a:xfrm>
            <a:off x="471716" y="119217"/>
            <a:ext cx="7554684" cy="9525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500" dirty="0">
                <a:solidFill>
                  <a:schemeClr val="accent6">
                    <a:lumMod val="40000"/>
                    <a:lumOff val="60000"/>
                  </a:schemeClr>
                </a:solidFill>
                <a:latin typeface="Century Gothic" panose="020B0502020202020204" pitchFamily="34" charset="0"/>
              </a:rPr>
              <a:t>SIFT</a:t>
            </a:r>
            <a:br>
              <a:rPr lang="en-US" sz="6500" dirty="0">
                <a:solidFill>
                  <a:schemeClr val="accent6">
                    <a:lumMod val="60000"/>
                    <a:lumOff val="40000"/>
                  </a:schemeClr>
                </a:solidFill>
                <a:latin typeface="Century Gothic" panose="020B0502020202020204" pitchFamily="34" charset="0"/>
              </a:rPr>
            </a:br>
            <a:endParaRPr lang="en-US" sz="6500" dirty="0">
              <a:solidFill>
                <a:schemeClr val="accent6">
                  <a:lumMod val="60000"/>
                  <a:lumOff val="40000"/>
                </a:schemeClr>
              </a:solidFill>
              <a:latin typeface="Century Gothic" panose="020B0502020202020204" pitchFamily="34" charset="0"/>
            </a:endParaRPr>
          </a:p>
        </p:txBody>
      </p:sp>
      <p:sp>
        <p:nvSpPr>
          <p:cNvPr id="36" name="Title 1">
            <a:extLst>
              <a:ext uri="{FF2B5EF4-FFF2-40B4-BE49-F238E27FC236}">
                <a16:creationId xmlns:a16="http://schemas.microsoft.com/office/drawing/2014/main" id="{3E5C88E5-C123-2A47-A8A8-2007E63EFE50}"/>
              </a:ext>
            </a:extLst>
          </p:cNvPr>
          <p:cNvSpPr txBox="1">
            <a:spLocks/>
          </p:cNvSpPr>
          <p:nvPr/>
        </p:nvSpPr>
        <p:spPr>
          <a:xfrm>
            <a:off x="464457" y="1806161"/>
            <a:ext cx="5177807" cy="87085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6">
                    <a:lumMod val="40000"/>
                    <a:lumOff val="60000"/>
                  </a:schemeClr>
                </a:solidFill>
                <a:latin typeface="Century Gothic" panose="020B0502020202020204" pitchFamily="34" charset="0"/>
              </a:rPr>
              <a:t>What’s the </a:t>
            </a:r>
            <a:r>
              <a:rPr lang="en-US" sz="2400" b="1" dirty="0">
                <a:solidFill>
                  <a:schemeClr val="accent6">
                    <a:lumMod val="60000"/>
                    <a:lumOff val="40000"/>
                  </a:schemeClr>
                </a:solidFill>
                <a:latin typeface="Century Gothic" panose="020B0502020202020204" pitchFamily="34" charset="0"/>
              </a:rPr>
              <a:t>source</a:t>
            </a:r>
            <a:r>
              <a:rPr lang="en-US" sz="2400" dirty="0">
                <a:solidFill>
                  <a:schemeClr val="accent6">
                    <a:lumMod val="40000"/>
                    <a:lumOff val="60000"/>
                  </a:schemeClr>
                </a:solidFill>
                <a:latin typeface="Century Gothic" panose="020B0502020202020204" pitchFamily="34" charset="0"/>
              </a:rPr>
              <a:t>?</a:t>
            </a:r>
          </a:p>
        </p:txBody>
      </p:sp>
      <p:sp>
        <p:nvSpPr>
          <p:cNvPr id="37" name="Title 1">
            <a:extLst>
              <a:ext uri="{FF2B5EF4-FFF2-40B4-BE49-F238E27FC236}">
                <a16:creationId xmlns:a16="http://schemas.microsoft.com/office/drawing/2014/main" id="{6999F833-C3B0-6A45-9BCB-5DC25134386A}"/>
              </a:ext>
            </a:extLst>
          </p:cNvPr>
          <p:cNvSpPr txBox="1">
            <a:spLocks/>
          </p:cNvSpPr>
          <p:nvPr/>
        </p:nvSpPr>
        <p:spPr>
          <a:xfrm>
            <a:off x="471717" y="2843929"/>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6">
                    <a:lumMod val="40000"/>
                    <a:lumOff val="60000"/>
                  </a:schemeClr>
                </a:solidFill>
                <a:latin typeface="Century Gothic" panose="020B0502020202020204" pitchFamily="34" charset="0"/>
              </a:rPr>
              <a:t>Why are you </a:t>
            </a:r>
            <a:r>
              <a:rPr lang="en-US" sz="2400" b="1" dirty="0">
                <a:solidFill>
                  <a:schemeClr val="accent6">
                    <a:lumMod val="60000"/>
                    <a:lumOff val="40000"/>
                  </a:schemeClr>
                </a:solidFill>
                <a:latin typeface="Century Gothic" panose="020B0502020202020204" pitchFamily="34" charset="0"/>
              </a:rPr>
              <a:t>investigating</a:t>
            </a:r>
            <a:r>
              <a:rPr lang="en-US" sz="2400" dirty="0">
                <a:solidFill>
                  <a:schemeClr val="accent6">
                    <a:lumMod val="40000"/>
                    <a:lumOff val="60000"/>
                  </a:schemeClr>
                </a:solidFill>
                <a:latin typeface="Century Gothic" panose="020B0502020202020204" pitchFamily="34" charset="0"/>
              </a:rPr>
              <a:t> this source or information in the first place? </a:t>
            </a:r>
          </a:p>
        </p:txBody>
      </p:sp>
      <p:sp>
        <p:nvSpPr>
          <p:cNvPr id="38" name="Title 1">
            <a:extLst>
              <a:ext uri="{FF2B5EF4-FFF2-40B4-BE49-F238E27FC236}">
                <a16:creationId xmlns:a16="http://schemas.microsoft.com/office/drawing/2014/main" id="{02DE9EB4-B795-4342-AEC3-BC8ACEF02237}"/>
              </a:ext>
            </a:extLst>
          </p:cNvPr>
          <p:cNvSpPr txBox="1">
            <a:spLocks/>
          </p:cNvSpPr>
          <p:nvPr/>
        </p:nvSpPr>
        <p:spPr>
          <a:xfrm>
            <a:off x="464461" y="3809125"/>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6">
                    <a:lumMod val="40000"/>
                    <a:lumOff val="60000"/>
                  </a:schemeClr>
                </a:solidFill>
                <a:latin typeface="Century Gothic" panose="020B0502020202020204" pitchFamily="34" charset="0"/>
              </a:rPr>
              <a:t>What is the claim, and where can you </a:t>
            </a:r>
            <a:r>
              <a:rPr lang="en-US" sz="2400" b="1" dirty="0">
                <a:solidFill>
                  <a:schemeClr val="accent6">
                    <a:lumMod val="60000"/>
                    <a:lumOff val="40000"/>
                  </a:schemeClr>
                </a:solidFill>
                <a:latin typeface="Century Gothic" panose="020B0502020202020204" pitchFamily="34" charset="0"/>
              </a:rPr>
              <a:t>find</a:t>
            </a:r>
            <a:r>
              <a:rPr lang="en-US" sz="2400" dirty="0">
                <a:solidFill>
                  <a:schemeClr val="accent6">
                    <a:lumMod val="40000"/>
                    <a:lumOff val="60000"/>
                  </a:schemeClr>
                </a:solidFill>
                <a:latin typeface="Century Gothic" panose="020B0502020202020204" pitchFamily="34" charset="0"/>
              </a:rPr>
              <a:t> more trusted information about it?</a:t>
            </a:r>
          </a:p>
        </p:txBody>
      </p:sp>
      <p:sp>
        <p:nvSpPr>
          <p:cNvPr id="39" name="Title 1">
            <a:extLst>
              <a:ext uri="{FF2B5EF4-FFF2-40B4-BE49-F238E27FC236}">
                <a16:creationId xmlns:a16="http://schemas.microsoft.com/office/drawing/2014/main" id="{54CB1A54-1419-9246-A210-2A897DD3B20F}"/>
              </a:ext>
            </a:extLst>
          </p:cNvPr>
          <p:cNvSpPr txBox="1">
            <a:spLocks/>
          </p:cNvSpPr>
          <p:nvPr/>
        </p:nvSpPr>
        <p:spPr>
          <a:xfrm>
            <a:off x="471716" y="4730781"/>
            <a:ext cx="5177807" cy="87085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6">
                    <a:lumMod val="40000"/>
                    <a:lumOff val="60000"/>
                  </a:schemeClr>
                </a:solidFill>
                <a:latin typeface="Century Gothic" panose="020B0502020202020204" pitchFamily="34" charset="0"/>
              </a:rPr>
              <a:t>How can you </a:t>
            </a:r>
            <a:r>
              <a:rPr lang="en-US" sz="2400" b="1" dirty="0">
                <a:solidFill>
                  <a:schemeClr val="accent6">
                    <a:lumMod val="60000"/>
                    <a:lumOff val="40000"/>
                  </a:schemeClr>
                </a:solidFill>
                <a:latin typeface="Century Gothic" panose="020B0502020202020204" pitchFamily="34" charset="0"/>
              </a:rPr>
              <a:t>trace</a:t>
            </a:r>
            <a:r>
              <a:rPr lang="en-US" sz="2400" dirty="0">
                <a:solidFill>
                  <a:schemeClr val="accent6">
                    <a:lumMod val="40000"/>
                    <a:lumOff val="60000"/>
                  </a:schemeClr>
                </a:solidFill>
                <a:latin typeface="Century Gothic" panose="020B0502020202020204" pitchFamily="34" charset="0"/>
              </a:rPr>
              <a:t> the claim back to another source?</a:t>
            </a:r>
          </a:p>
        </p:txBody>
      </p:sp>
      <p:pic>
        <p:nvPicPr>
          <p:cNvPr id="40" name="Picture 39" descr="Graphical user interface, website&#10;&#10;Description automatically generated">
            <a:extLst>
              <a:ext uri="{FF2B5EF4-FFF2-40B4-BE49-F238E27FC236}">
                <a16:creationId xmlns:a16="http://schemas.microsoft.com/office/drawing/2014/main" id="{DB01FDCF-EAA5-754D-BF96-8EC2B81C1E5C}"/>
              </a:ext>
            </a:extLst>
          </p:cNvPr>
          <p:cNvPicPr>
            <a:picLocks noChangeAspect="1"/>
          </p:cNvPicPr>
          <p:nvPr/>
        </p:nvPicPr>
        <p:blipFill>
          <a:blip r:embed="rId11"/>
          <a:stretch>
            <a:fillRect/>
          </a:stretch>
        </p:blipFill>
        <p:spPr>
          <a:xfrm>
            <a:off x="7294436" y="1228911"/>
            <a:ext cx="4685455" cy="2954792"/>
          </a:xfrm>
          <a:prstGeom prst="rect">
            <a:avLst/>
          </a:prstGeom>
        </p:spPr>
      </p:pic>
    </p:spTree>
    <p:extLst>
      <p:ext uri="{BB962C8B-B14F-4D97-AF65-F5344CB8AC3E}">
        <p14:creationId xmlns:p14="http://schemas.microsoft.com/office/powerpoint/2010/main" val="175296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00BE44D0-C4A7-A242-86AF-30F4CC7BC0D7}"/>
              </a:ext>
            </a:extLst>
          </p:cNvPr>
          <p:cNvSpPr/>
          <p:nvPr/>
        </p:nvSpPr>
        <p:spPr>
          <a:xfrm>
            <a:off x="10812967" y="179883"/>
            <a:ext cx="1034904" cy="980324"/>
          </a:xfrm>
          <a:prstGeom prst="roundRect">
            <a:avLst/>
          </a:prstGeom>
          <a:solidFill>
            <a:schemeClr val="accent6"/>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31422F4D-949B-054E-9C38-1240729B2803}"/>
              </a:ext>
            </a:extLst>
          </p:cNvPr>
          <p:cNvSpPr/>
          <p:nvPr/>
        </p:nvSpPr>
        <p:spPr>
          <a:xfrm>
            <a:off x="10881672" y="248587"/>
            <a:ext cx="887541" cy="823130"/>
          </a:xfrm>
          <a:prstGeom prst="roundRect">
            <a:avLst/>
          </a:prstGeom>
          <a:solidFill>
            <a:schemeClr val="accent6">
              <a:lumMod val="40000"/>
              <a:lumOff val="6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ln w="22225">
                  <a:solidFill>
                    <a:schemeClr val="accent6"/>
                  </a:solidFill>
                  <a:prstDash val="solid"/>
                </a:ln>
                <a:solidFill>
                  <a:schemeClr val="accent6">
                    <a:lumMod val="60000"/>
                    <a:lumOff val="40000"/>
                  </a:schemeClr>
                </a:solidFill>
                <a:latin typeface="Century Gothic" panose="020B0502020202020204" pitchFamily="34" charset="0"/>
              </a:rPr>
              <a:t>1</a:t>
            </a:r>
            <a:endParaRPr lang="en-US" sz="6500" dirty="0">
              <a:ln w="22225">
                <a:solidFill>
                  <a:schemeClr val="accent6"/>
                </a:solidFill>
                <a:prstDash val="solid"/>
              </a:ln>
              <a:solidFill>
                <a:schemeClr val="accent6">
                  <a:lumMod val="60000"/>
                  <a:lumOff val="40000"/>
                </a:schemeClr>
              </a:solidFill>
              <a:latin typeface="Century Gothic" panose="020B0502020202020204" pitchFamily="34" charset="0"/>
            </a:endParaRPr>
          </a:p>
        </p:txBody>
      </p:sp>
      <p:sp>
        <p:nvSpPr>
          <p:cNvPr id="15" name="Title 1">
            <a:extLst>
              <a:ext uri="{FF2B5EF4-FFF2-40B4-BE49-F238E27FC236}">
                <a16:creationId xmlns:a16="http://schemas.microsoft.com/office/drawing/2014/main" id="{32C0573B-84C2-0F4F-8DD9-EB10D37B562D}"/>
              </a:ext>
            </a:extLst>
          </p:cNvPr>
          <p:cNvSpPr txBox="1">
            <a:spLocks/>
          </p:cNvSpPr>
          <p:nvPr/>
        </p:nvSpPr>
        <p:spPr>
          <a:xfrm>
            <a:off x="7741728" y="305425"/>
            <a:ext cx="2992581" cy="709454"/>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accent6">
                    <a:lumMod val="60000"/>
                    <a:lumOff val="40000"/>
                  </a:schemeClr>
                </a:solidFill>
                <a:latin typeface="Century Gothic" panose="020B0502020202020204" pitchFamily="34" charset="0"/>
              </a:rPr>
              <a:t>Scenario</a:t>
            </a:r>
          </a:p>
        </p:txBody>
      </p:sp>
      <p:sp>
        <p:nvSpPr>
          <p:cNvPr id="16" name="Subtitle 2">
            <a:extLst>
              <a:ext uri="{FF2B5EF4-FFF2-40B4-BE49-F238E27FC236}">
                <a16:creationId xmlns:a16="http://schemas.microsoft.com/office/drawing/2014/main" id="{0D1BCC8D-FA52-B14E-B248-940AFACA3D20}"/>
              </a:ext>
            </a:extLst>
          </p:cNvPr>
          <p:cNvSpPr txBox="1">
            <a:spLocks/>
          </p:cNvSpPr>
          <p:nvPr/>
        </p:nvSpPr>
        <p:spPr>
          <a:xfrm>
            <a:off x="5558871" y="6548100"/>
            <a:ext cx="6363368" cy="3098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1200" dirty="0">
                <a:latin typeface="Century Gothic" panose="020B0502020202020204" pitchFamily="34" charset="0"/>
              </a:rPr>
              <a:t>Breitbart. (2020, November 6). https://</a:t>
            </a:r>
            <a:r>
              <a:rPr lang="en-US" sz="1200" dirty="0" err="1">
                <a:latin typeface="Century Gothic" panose="020B0502020202020204" pitchFamily="34" charset="0"/>
              </a:rPr>
              <a:t>www.breitbart.com</a:t>
            </a:r>
            <a:r>
              <a:rPr lang="en-US" sz="1200" dirty="0">
                <a:latin typeface="Century Gothic" panose="020B0502020202020204" pitchFamily="34" charset="0"/>
              </a:rPr>
              <a:t>/</a:t>
            </a:r>
          </a:p>
          <a:p>
            <a:pPr algn="r">
              <a:lnSpc>
                <a:spcPct val="100000"/>
              </a:lnSpc>
            </a:pPr>
            <a:endParaRPr lang="en-US" sz="1400" dirty="0">
              <a:latin typeface="Century Gothic" panose="020B0502020202020204" pitchFamily="34" charset="0"/>
            </a:endParaRPr>
          </a:p>
        </p:txBody>
      </p:sp>
      <p:pic>
        <p:nvPicPr>
          <p:cNvPr id="19" name="Graphic 18" descr="No sign">
            <a:extLst>
              <a:ext uri="{FF2B5EF4-FFF2-40B4-BE49-F238E27FC236}">
                <a16:creationId xmlns:a16="http://schemas.microsoft.com/office/drawing/2014/main" id="{D148A372-4C8B-A144-A8AF-907166C27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9246" y="1744878"/>
            <a:ext cx="754958" cy="754958"/>
          </a:xfrm>
          <a:prstGeom prst="rect">
            <a:avLst/>
          </a:prstGeom>
        </p:spPr>
      </p:pic>
      <p:pic>
        <p:nvPicPr>
          <p:cNvPr id="20" name="Graphic 19" descr="Magnifying glass">
            <a:extLst>
              <a:ext uri="{FF2B5EF4-FFF2-40B4-BE49-F238E27FC236}">
                <a16:creationId xmlns:a16="http://schemas.microsoft.com/office/drawing/2014/main" id="{DE57E238-7BA7-1546-8C83-360FC34221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96753" flipH="1">
            <a:off x="6014117" y="2705921"/>
            <a:ext cx="908470" cy="914400"/>
          </a:xfrm>
          <a:prstGeom prst="rect">
            <a:avLst/>
          </a:prstGeom>
        </p:spPr>
      </p:pic>
      <p:pic>
        <p:nvPicPr>
          <p:cNvPr id="21" name="Graphic 20" descr="Glasses">
            <a:extLst>
              <a:ext uri="{FF2B5EF4-FFF2-40B4-BE49-F238E27FC236}">
                <a16:creationId xmlns:a16="http://schemas.microsoft.com/office/drawing/2014/main" id="{8AEFE3EF-6AF3-064F-904D-16D894C164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152" y="3733925"/>
            <a:ext cx="914400" cy="914400"/>
          </a:xfrm>
          <a:prstGeom prst="rect">
            <a:avLst/>
          </a:prstGeom>
        </p:spPr>
      </p:pic>
      <p:pic>
        <p:nvPicPr>
          <p:cNvPr id="22" name="Graphic 21" descr="Pencil">
            <a:extLst>
              <a:ext uri="{FF2B5EF4-FFF2-40B4-BE49-F238E27FC236}">
                <a16:creationId xmlns:a16="http://schemas.microsoft.com/office/drawing/2014/main" id="{ACD4F572-D54F-8147-947B-C8E18B08E0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6011152" y="4649476"/>
            <a:ext cx="914400" cy="914400"/>
          </a:xfrm>
          <a:prstGeom prst="rect">
            <a:avLst/>
          </a:prstGeom>
        </p:spPr>
      </p:pic>
      <p:sp>
        <p:nvSpPr>
          <p:cNvPr id="23" name="Title 1">
            <a:extLst>
              <a:ext uri="{FF2B5EF4-FFF2-40B4-BE49-F238E27FC236}">
                <a16:creationId xmlns:a16="http://schemas.microsoft.com/office/drawing/2014/main" id="{DFC83503-45FB-CD42-A0AC-18B71A3DD2EA}"/>
              </a:ext>
            </a:extLst>
          </p:cNvPr>
          <p:cNvSpPr txBox="1">
            <a:spLocks/>
          </p:cNvSpPr>
          <p:nvPr/>
        </p:nvSpPr>
        <p:spPr>
          <a:xfrm>
            <a:off x="464457" y="1799771"/>
            <a:ext cx="5177807" cy="870857"/>
          </a:xfrm>
          <a:prstGeom prst="rect">
            <a:avLst/>
          </a:prstGeom>
        </p:spPr>
        <p:txBody>
          <a:bodyPr vert="horz" lIns="91440" tIns="45720" rIns="91440" bIns="45720" rtlCol="0" anchor="t" anchorCtr="0">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6">
                    <a:lumMod val="40000"/>
                    <a:lumOff val="60000"/>
                  </a:schemeClr>
                </a:solidFill>
                <a:latin typeface="Century Gothic" panose="020B0502020202020204" pitchFamily="34" charset="0"/>
              </a:rPr>
              <a:t>The source is Breitbart news. Their “about us” includes a word cloud of famous right-wing “influencers” who have appeared on their platform. </a:t>
            </a:r>
          </a:p>
        </p:txBody>
      </p:sp>
      <p:sp>
        <p:nvSpPr>
          <p:cNvPr id="24" name="Title 1">
            <a:extLst>
              <a:ext uri="{FF2B5EF4-FFF2-40B4-BE49-F238E27FC236}">
                <a16:creationId xmlns:a16="http://schemas.microsoft.com/office/drawing/2014/main" id="{5B491C37-6A58-3441-9850-BCB9231FB345}"/>
              </a:ext>
            </a:extLst>
          </p:cNvPr>
          <p:cNvSpPr txBox="1">
            <a:spLocks/>
          </p:cNvSpPr>
          <p:nvPr/>
        </p:nvSpPr>
        <p:spPr>
          <a:xfrm>
            <a:off x="471717" y="2837539"/>
            <a:ext cx="5177807" cy="87085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6">
                    <a:lumMod val="40000"/>
                    <a:lumOff val="60000"/>
                  </a:schemeClr>
                </a:solidFill>
                <a:latin typeface="Century Gothic" panose="020B0502020202020204" pitchFamily="34" charset="0"/>
              </a:rPr>
              <a:t>You might be looking at this site for election coverage. </a:t>
            </a:r>
          </a:p>
        </p:txBody>
      </p:sp>
      <p:sp>
        <p:nvSpPr>
          <p:cNvPr id="25" name="Title 1">
            <a:extLst>
              <a:ext uri="{FF2B5EF4-FFF2-40B4-BE49-F238E27FC236}">
                <a16:creationId xmlns:a16="http://schemas.microsoft.com/office/drawing/2014/main" id="{41316E04-E9B7-EC44-857F-E90AAF3C19A6}"/>
              </a:ext>
            </a:extLst>
          </p:cNvPr>
          <p:cNvSpPr txBox="1">
            <a:spLocks/>
          </p:cNvSpPr>
          <p:nvPr/>
        </p:nvSpPr>
        <p:spPr>
          <a:xfrm>
            <a:off x="464461" y="3802735"/>
            <a:ext cx="5177807" cy="87085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6">
                    <a:lumMod val="40000"/>
                    <a:lumOff val="60000"/>
                  </a:schemeClr>
                </a:solidFill>
                <a:latin typeface="Century Gothic" panose="020B0502020202020204" pitchFamily="34" charset="0"/>
              </a:rPr>
              <a:t>One claim is “Media Declare Biden Winner.”</a:t>
            </a:r>
          </a:p>
        </p:txBody>
      </p:sp>
      <p:sp>
        <p:nvSpPr>
          <p:cNvPr id="26" name="Title 1">
            <a:extLst>
              <a:ext uri="{FF2B5EF4-FFF2-40B4-BE49-F238E27FC236}">
                <a16:creationId xmlns:a16="http://schemas.microsoft.com/office/drawing/2014/main" id="{54A71688-A3B9-1C49-9F06-6024BFC49815}"/>
              </a:ext>
            </a:extLst>
          </p:cNvPr>
          <p:cNvSpPr txBox="1">
            <a:spLocks/>
          </p:cNvSpPr>
          <p:nvPr/>
        </p:nvSpPr>
        <p:spPr>
          <a:xfrm>
            <a:off x="471716" y="4724391"/>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6">
                    <a:lumMod val="40000"/>
                    <a:lumOff val="60000"/>
                  </a:schemeClr>
                </a:solidFill>
                <a:latin typeface="Century Gothic" panose="020B0502020202020204" pitchFamily="34" charset="0"/>
              </a:rPr>
              <a:t>You can look at multiple media outlets, all covering the election results.</a:t>
            </a:r>
          </a:p>
        </p:txBody>
      </p:sp>
      <p:sp>
        <p:nvSpPr>
          <p:cNvPr id="27" name="Title 1">
            <a:extLst>
              <a:ext uri="{FF2B5EF4-FFF2-40B4-BE49-F238E27FC236}">
                <a16:creationId xmlns:a16="http://schemas.microsoft.com/office/drawing/2014/main" id="{BA94E340-3F76-7640-B65F-248320609262}"/>
              </a:ext>
            </a:extLst>
          </p:cNvPr>
          <p:cNvSpPr txBox="1">
            <a:spLocks/>
          </p:cNvSpPr>
          <p:nvPr/>
        </p:nvSpPr>
        <p:spPr>
          <a:xfrm>
            <a:off x="471716" y="119217"/>
            <a:ext cx="7554684" cy="9525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500" dirty="0">
                <a:solidFill>
                  <a:schemeClr val="accent6">
                    <a:lumMod val="40000"/>
                    <a:lumOff val="60000"/>
                  </a:schemeClr>
                </a:solidFill>
                <a:latin typeface="Century Gothic" panose="020B0502020202020204" pitchFamily="34" charset="0"/>
              </a:rPr>
              <a:t>SIFT</a:t>
            </a:r>
            <a:br>
              <a:rPr lang="en-US" sz="6500" dirty="0">
                <a:solidFill>
                  <a:schemeClr val="accent6">
                    <a:lumMod val="60000"/>
                    <a:lumOff val="40000"/>
                  </a:schemeClr>
                </a:solidFill>
                <a:latin typeface="Century Gothic" panose="020B0502020202020204" pitchFamily="34" charset="0"/>
              </a:rPr>
            </a:br>
            <a:endParaRPr lang="en-US" sz="6500" dirty="0">
              <a:solidFill>
                <a:schemeClr val="accent6">
                  <a:lumMod val="60000"/>
                  <a:lumOff val="40000"/>
                </a:schemeClr>
              </a:solidFill>
              <a:latin typeface="Century Gothic" panose="020B0502020202020204" pitchFamily="34" charset="0"/>
            </a:endParaRPr>
          </a:p>
        </p:txBody>
      </p:sp>
      <p:pic>
        <p:nvPicPr>
          <p:cNvPr id="28" name="Picture 27" descr="Graphical user interface, website&#10;&#10;Description automatically generated">
            <a:extLst>
              <a:ext uri="{FF2B5EF4-FFF2-40B4-BE49-F238E27FC236}">
                <a16:creationId xmlns:a16="http://schemas.microsoft.com/office/drawing/2014/main" id="{A5F22112-BF9F-0F4C-A502-99D35076B200}"/>
              </a:ext>
            </a:extLst>
          </p:cNvPr>
          <p:cNvPicPr>
            <a:picLocks noChangeAspect="1"/>
          </p:cNvPicPr>
          <p:nvPr/>
        </p:nvPicPr>
        <p:blipFill>
          <a:blip r:embed="rId11"/>
          <a:stretch>
            <a:fillRect/>
          </a:stretch>
        </p:blipFill>
        <p:spPr>
          <a:xfrm>
            <a:off x="7294436" y="1228911"/>
            <a:ext cx="4685455" cy="2954792"/>
          </a:xfrm>
          <a:prstGeom prst="rect">
            <a:avLst/>
          </a:prstGeom>
        </p:spPr>
      </p:pic>
      <p:sp>
        <p:nvSpPr>
          <p:cNvPr id="17" name="Rounded Rectangle 16">
            <a:extLst>
              <a:ext uri="{FF2B5EF4-FFF2-40B4-BE49-F238E27FC236}">
                <a16:creationId xmlns:a16="http://schemas.microsoft.com/office/drawing/2014/main" id="{0E0E9556-0DDD-6E48-A1D2-3AA3CBE242EE}"/>
              </a:ext>
            </a:extLst>
          </p:cNvPr>
          <p:cNvSpPr/>
          <p:nvPr/>
        </p:nvSpPr>
        <p:spPr>
          <a:xfrm>
            <a:off x="4970140" y="5595249"/>
            <a:ext cx="2208184" cy="1133068"/>
          </a:xfrm>
          <a:prstGeom prst="roundRect">
            <a:avLst/>
          </a:prstGeom>
          <a:solidFill>
            <a:schemeClr val="accent6">
              <a:lumMod val="40000"/>
              <a:lumOff val="6000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1542C660-D77E-2648-810E-0DA110254547}"/>
              </a:ext>
            </a:extLst>
          </p:cNvPr>
          <p:cNvSpPr/>
          <p:nvPr/>
        </p:nvSpPr>
        <p:spPr>
          <a:xfrm>
            <a:off x="5065486" y="5689601"/>
            <a:ext cx="2019495" cy="955392"/>
          </a:xfrm>
          <a:prstGeom prst="roundRect">
            <a:avLst/>
          </a:prstGeom>
          <a:solidFill>
            <a:schemeClr val="tx1"/>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solidFill>
                <a:latin typeface="Century Gothic" panose="020B0502020202020204" pitchFamily="34" charset="0"/>
              </a:rPr>
              <a:t>Initial reactions?</a:t>
            </a:r>
            <a:endParaRPr lang="en-US" dirty="0"/>
          </a:p>
        </p:txBody>
      </p:sp>
    </p:spTree>
    <p:extLst>
      <p:ext uri="{BB962C8B-B14F-4D97-AF65-F5344CB8AC3E}">
        <p14:creationId xmlns:p14="http://schemas.microsoft.com/office/powerpoint/2010/main" val="15043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00BE44D0-C4A7-A242-86AF-30F4CC7BC0D7}"/>
              </a:ext>
            </a:extLst>
          </p:cNvPr>
          <p:cNvSpPr/>
          <p:nvPr/>
        </p:nvSpPr>
        <p:spPr>
          <a:xfrm>
            <a:off x="10812967" y="179883"/>
            <a:ext cx="1034904" cy="980324"/>
          </a:xfrm>
          <a:prstGeom prst="roundRect">
            <a:avLst/>
          </a:prstGeom>
          <a:solidFill>
            <a:schemeClr val="accent6"/>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31422F4D-949B-054E-9C38-1240729B2803}"/>
              </a:ext>
            </a:extLst>
          </p:cNvPr>
          <p:cNvSpPr/>
          <p:nvPr/>
        </p:nvSpPr>
        <p:spPr>
          <a:xfrm>
            <a:off x="10881672" y="248587"/>
            <a:ext cx="887541" cy="823130"/>
          </a:xfrm>
          <a:prstGeom prst="roundRect">
            <a:avLst/>
          </a:prstGeom>
          <a:solidFill>
            <a:schemeClr val="accent6">
              <a:lumMod val="40000"/>
              <a:lumOff val="6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ln w="22225">
                  <a:solidFill>
                    <a:schemeClr val="accent6"/>
                  </a:solidFill>
                  <a:prstDash val="solid"/>
                </a:ln>
                <a:solidFill>
                  <a:schemeClr val="accent6">
                    <a:lumMod val="60000"/>
                    <a:lumOff val="40000"/>
                  </a:schemeClr>
                </a:solidFill>
                <a:latin typeface="Century Gothic" panose="020B0502020202020204" pitchFamily="34" charset="0"/>
              </a:rPr>
              <a:t>1</a:t>
            </a:r>
            <a:endParaRPr lang="en-US" sz="6500" dirty="0">
              <a:ln w="22225">
                <a:solidFill>
                  <a:schemeClr val="accent6"/>
                </a:solidFill>
                <a:prstDash val="solid"/>
              </a:ln>
              <a:solidFill>
                <a:schemeClr val="accent6">
                  <a:lumMod val="60000"/>
                  <a:lumOff val="40000"/>
                </a:schemeClr>
              </a:solidFill>
              <a:latin typeface="Century Gothic" panose="020B0502020202020204" pitchFamily="34" charset="0"/>
            </a:endParaRPr>
          </a:p>
        </p:txBody>
      </p:sp>
      <p:sp>
        <p:nvSpPr>
          <p:cNvPr id="15" name="Title 1">
            <a:extLst>
              <a:ext uri="{FF2B5EF4-FFF2-40B4-BE49-F238E27FC236}">
                <a16:creationId xmlns:a16="http://schemas.microsoft.com/office/drawing/2014/main" id="{32C0573B-84C2-0F4F-8DD9-EB10D37B562D}"/>
              </a:ext>
            </a:extLst>
          </p:cNvPr>
          <p:cNvSpPr txBox="1">
            <a:spLocks/>
          </p:cNvSpPr>
          <p:nvPr/>
        </p:nvSpPr>
        <p:spPr>
          <a:xfrm>
            <a:off x="7741728" y="305425"/>
            <a:ext cx="2992581" cy="709454"/>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accent6">
                    <a:lumMod val="60000"/>
                    <a:lumOff val="40000"/>
                  </a:schemeClr>
                </a:solidFill>
                <a:latin typeface="Century Gothic" panose="020B0502020202020204" pitchFamily="34" charset="0"/>
              </a:rPr>
              <a:t>Scenario</a:t>
            </a:r>
          </a:p>
        </p:txBody>
      </p:sp>
      <p:sp>
        <p:nvSpPr>
          <p:cNvPr id="16" name="Subtitle 2">
            <a:extLst>
              <a:ext uri="{FF2B5EF4-FFF2-40B4-BE49-F238E27FC236}">
                <a16:creationId xmlns:a16="http://schemas.microsoft.com/office/drawing/2014/main" id="{0D1BCC8D-FA52-B14E-B248-940AFACA3D20}"/>
              </a:ext>
            </a:extLst>
          </p:cNvPr>
          <p:cNvSpPr txBox="1">
            <a:spLocks/>
          </p:cNvSpPr>
          <p:nvPr/>
        </p:nvSpPr>
        <p:spPr>
          <a:xfrm>
            <a:off x="5558871" y="6462618"/>
            <a:ext cx="6363368" cy="3953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1200" dirty="0">
                <a:latin typeface="Century Gothic" panose="020B0502020202020204" pitchFamily="34" charset="0"/>
              </a:rPr>
              <a:t>Breitbart. (2020, November 6). Who </a:t>
            </a:r>
            <a:r>
              <a:rPr lang="en-US" sz="1200" dirty="0" err="1">
                <a:latin typeface="Century Gothic" panose="020B0502020202020204" pitchFamily="34" charset="0"/>
              </a:rPr>
              <a:t>Brieitbart</a:t>
            </a:r>
            <a:r>
              <a:rPr lang="en-US" sz="1200" dirty="0">
                <a:latin typeface="Century Gothic" panose="020B0502020202020204" pitchFamily="34" charset="0"/>
              </a:rPr>
              <a:t> is…really. https://</a:t>
            </a:r>
            <a:r>
              <a:rPr lang="en-US" sz="1200" dirty="0" err="1">
                <a:latin typeface="Century Gothic" panose="020B0502020202020204" pitchFamily="34" charset="0"/>
              </a:rPr>
              <a:t>media.breitbart.com</a:t>
            </a:r>
            <a:r>
              <a:rPr lang="en-US" sz="1200" dirty="0">
                <a:latin typeface="Century Gothic" panose="020B0502020202020204" pitchFamily="34" charset="0"/>
              </a:rPr>
              <a:t>/media/2019/11/about-</a:t>
            </a:r>
            <a:r>
              <a:rPr lang="en-US" sz="1200" dirty="0" err="1">
                <a:latin typeface="Century Gothic" panose="020B0502020202020204" pitchFamily="34" charset="0"/>
              </a:rPr>
              <a:t>breitbart</a:t>
            </a:r>
            <a:r>
              <a:rPr lang="en-US" sz="1200" dirty="0">
                <a:latin typeface="Century Gothic" panose="020B0502020202020204" pitchFamily="34" charset="0"/>
              </a:rPr>
              <a:t>-</a:t>
            </a:r>
            <a:r>
              <a:rPr lang="en-US" sz="1200" dirty="0" err="1">
                <a:latin typeface="Century Gothic" panose="020B0502020202020204" pitchFamily="34" charset="0"/>
              </a:rPr>
              <a:t>news.pdf</a:t>
            </a:r>
            <a:r>
              <a:rPr lang="en-US" sz="1200" dirty="0">
                <a:latin typeface="Century Gothic" panose="020B0502020202020204" pitchFamily="34" charset="0"/>
              </a:rPr>
              <a:t>/</a:t>
            </a:r>
          </a:p>
          <a:p>
            <a:pPr algn="r">
              <a:lnSpc>
                <a:spcPct val="100000"/>
              </a:lnSpc>
            </a:pPr>
            <a:endParaRPr lang="en-US" sz="1400" dirty="0">
              <a:latin typeface="Century Gothic" panose="020B0502020202020204" pitchFamily="34" charset="0"/>
            </a:endParaRPr>
          </a:p>
        </p:txBody>
      </p:sp>
      <p:pic>
        <p:nvPicPr>
          <p:cNvPr id="19" name="Graphic 18" descr="No sign">
            <a:extLst>
              <a:ext uri="{FF2B5EF4-FFF2-40B4-BE49-F238E27FC236}">
                <a16:creationId xmlns:a16="http://schemas.microsoft.com/office/drawing/2014/main" id="{D148A372-4C8B-A144-A8AF-907166C27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9246" y="1744878"/>
            <a:ext cx="754958" cy="754958"/>
          </a:xfrm>
          <a:prstGeom prst="rect">
            <a:avLst/>
          </a:prstGeom>
        </p:spPr>
      </p:pic>
      <p:pic>
        <p:nvPicPr>
          <p:cNvPr id="20" name="Graphic 19" descr="Magnifying glass">
            <a:extLst>
              <a:ext uri="{FF2B5EF4-FFF2-40B4-BE49-F238E27FC236}">
                <a16:creationId xmlns:a16="http://schemas.microsoft.com/office/drawing/2014/main" id="{DE57E238-7BA7-1546-8C83-360FC34221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96753" flipH="1">
            <a:off x="6014117" y="2705921"/>
            <a:ext cx="908470" cy="914400"/>
          </a:xfrm>
          <a:prstGeom prst="rect">
            <a:avLst/>
          </a:prstGeom>
        </p:spPr>
      </p:pic>
      <p:pic>
        <p:nvPicPr>
          <p:cNvPr id="21" name="Graphic 20" descr="Glasses">
            <a:extLst>
              <a:ext uri="{FF2B5EF4-FFF2-40B4-BE49-F238E27FC236}">
                <a16:creationId xmlns:a16="http://schemas.microsoft.com/office/drawing/2014/main" id="{8AEFE3EF-6AF3-064F-904D-16D894C164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152" y="3733925"/>
            <a:ext cx="914400" cy="914400"/>
          </a:xfrm>
          <a:prstGeom prst="rect">
            <a:avLst/>
          </a:prstGeom>
        </p:spPr>
      </p:pic>
      <p:pic>
        <p:nvPicPr>
          <p:cNvPr id="22" name="Graphic 21" descr="Pencil">
            <a:extLst>
              <a:ext uri="{FF2B5EF4-FFF2-40B4-BE49-F238E27FC236}">
                <a16:creationId xmlns:a16="http://schemas.microsoft.com/office/drawing/2014/main" id="{ACD4F572-D54F-8147-947B-C8E18B08E0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6011152" y="4649476"/>
            <a:ext cx="914400" cy="914400"/>
          </a:xfrm>
          <a:prstGeom prst="rect">
            <a:avLst/>
          </a:prstGeom>
        </p:spPr>
      </p:pic>
      <p:sp>
        <p:nvSpPr>
          <p:cNvPr id="23" name="Title 1">
            <a:extLst>
              <a:ext uri="{FF2B5EF4-FFF2-40B4-BE49-F238E27FC236}">
                <a16:creationId xmlns:a16="http://schemas.microsoft.com/office/drawing/2014/main" id="{DFC83503-45FB-CD42-A0AC-18B71A3DD2EA}"/>
              </a:ext>
            </a:extLst>
          </p:cNvPr>
          <p:cNvSpPr txBox="1">
            <a:spLocks/>
          </p:cNvSpPr>
          <p:nvPr/>
        </p:nvSpPr>
        <p:spPr>
          <a:xfrm>
            <a:off x="464457" y="1799771"/>
            <a:ext cx="5177807" cy="87085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6">
                    <a:lumMod val="40000"/>
                    <a:lumOff val="60000"/>
                  </a:schemeClr>
                </a:solidFill>
                <a:latin typeface="Century Gothic" panose="020B0502020202020204" pitchFamily="34" charset="0"/>
              </a:rPr>
              <a:t>If the source alienates entire demographics, red flag! </a:t>
            </a:r>
          </a:p>
        </p:txBody>
      </p:sp>
      <p:sp>
        <p:nvSpPr>
          <p:cNvPr id="24" name="Title 1">
            <a:extLst>
              <a:ext uri="{FF2B5EF4-FFF2-40B4-BE49-F238E27FC236}">
                <a16:creationId xmlns:a16="http://schemas.microsoft.com/office/drawing/2014/main" id="{5B491C37-6A58-3441-9850-BCB9231FB345}"/>
              </a:ext>
            </a:extLst>
          </p:cNvPr>
          <p:cNvSpPr txBox="1">
            <a:spLocks/>
          </p:cNvSpPr>
          <p:nvPr/>
        </p:nvSpPr>
        <p:spPr>
          <a:xfrm>
            <a:off x="471717" y="2837539"/>
            <a:ext cx="5177807" cy="870857"/>
          </a:xfrm>
          <a:prstGeom prst="rect">
            <a:avLst/>
          </a:prstGeom>
        </p:spPr>
        <p:txBody>
          <a:bodyPr vert="horz" lIns="91440" tIns="45720" rIns="91440" bIns="45720" rtlCol="0" anchor="t" anchorCtr="0">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6">
                    <a:lumMod val="40000"/>
                    <a:lumOff val="60000"/>
                  </a:schemeClr>
                </a:solidFill>
                <a:latin typeface="Century Gothic" panose="020B0502020202020204" pitchFamily="34" charset="0"/>
              </a:rPr>
              <a:t>If “Media” suggest Biden is the winner, how is Breitbart different?  </a:t>
            </a:r>
          </a:p>
        </p:txBody>
      </p:sp>
      <p:sp>
        <p:nvSpPr>
          <p:cNvPr id="25" name="Title 1">
            <a:extLst>
              <a:ext uri="{FF2B5EF4-FFF2-40B4-BE49-F238E27FC236}">
                <a16:creationId xmlns:a16="http://schemas.microsoft.com/office/drawing/2014/main" id="{41316E04-E9B7-EC44-857F-E90AAF3C19A6}"/>
              </a:ext>
            </a:extLst>
          </p:cNvPr>
          <p:cNvSpPr txBox="1">
            <a:spLocks/>
          </p:cNvSpPr>
          <p:nvPr/>
        </p:nvSpPr>
        <p:spPr>
          <a:xfrm>
            <a:off x="464461" y="3802735"/>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6">
                    <a:lumMod val="40000"/>
                    <a:lumOff val="60000"/>
                  </a:schemeClr>
                </a:solidFill>
                <a:latin typeface="Century Gothic" panose="020B0502020202020204" pitchFamily="34" charset="0"/>
              </a:rPr>
              <a:t>What does this home page actually tell you about the election?</a:t>
            </a:r>
          </a:p>
        </p:txBody>
      </p:sp>
      <p:sp>
        <p:nvSpPr>
          <p:cNvPr id="26" name="Title 1">
            <a:extLst>
              <a:ext uri="{FF2B5EF4-FFF2-40B4-BE49-F238E27FC236}">
                <a16:creationId xmlns:a16="http://schemas.microsoft.com/office/drawing/2014/main" id="{54A71688-A3B9-1C49-9F06-6024BFC49815}"/>
              </a:ext>
            </a:extLst>
          </p:cNvPr>
          <p:cNvSpPr txBox="1">
            <a:spLocks/>
          </p:cNvSpPr>
          <p:nvPr/>
        </p:nvSpPr>
        <p:spPr>
          <a:xfrm>
            <a:off x="471716" y="4724391"/>
            <a:ext cx="5177807" cy="870857"/>
          </a:xfrm>
          <a:prstGeom prst="rect">
            <a:avLst/>
          </a:prstGeom>
        </p:spPr>
        <p:txBody>
          <a:bodyPr vert="horz" lIns="91440" tIns="45720" rIns="91440" bIns="45720" rtlCol="0" anchor="t" anchorCtr="0">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6">
                    <a:lumMod val="40000"/>
                    <a:lumOff val="60000"/>
                  </a:schemeClr>
                </a:solidFill>
                <a:latin typeface="Century Gothic" panose="020B0502020202020204" pitchFamily="34" charset="0"/>
              </a:rPr>
              <a:t>What does this home page tell you about Breitbart values?</a:t>
            </a:r>
          </a:p>
        </p:txBody>
      </p:sp>
      <p:sp>
        <p:nvSpPr>
          <p:cNvPr id="27" name="Title 1">
            <a:extLst>
              <a:ext uri="{FF2B5EF4-FFF2-40B4-BE49-F238E27FC236}">
                <a16:creationId xmlns:a16="http://schemas.microsoft.com/office/drawing/2014/main" id="{BA94E340-3F76-7640-B65F-248320609262}"/>
              </a:ext>
            </a:extLst>
          </p:cNvPr>
          <p:cNvSpPr txBox="1">
            <a:spLocks/>
          </p:cNvSpPr>
          <p:nvPr/>
        </p:nvSpPr>
        <p:spPr>
          <a:xfrm>
            <a:off x="471716" y="129683"/>
            <a:ext cx="7554684" cy="9525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0" b="1" dirty="0">
                <a:solidFill>
                  <a:schemeClr val="accent6">
                    <a:lumMod val="40000"/>
                    <a:lumOff val="60000"/>
                  </a:schemeClr>
                </a:solidFill>
                <a:latin typeface="Century Gothic" panose="020B0502020202020204" pitchFamily="34" charset="0"/>
              </a:rPr>
              <a:t>S</a:t>
            </a:r>
            <a:r>
              <a:rPr lang="en-US" sz="6500" dirty="0">
                <a:solidFill>
                  <a:schemeClr val="accent6">
                    <a:lumMod val="40000"/>
                    <a:lumOff val="60000"/>
                  </a:schemeClr>
                </a:solidFill>
                <a:latin typeface="Century Gothic" panose="020B0502020202020204" pitchFamily="34" charset="0"/>
              </a:rPr>
              <a:t>IFT</a:t>
            </a:r>
            <a:br>
              <a:rPr lang="en-US" sz="6500" dirty="0">
                <a:solidFill>
                  <a:schemeClr val="accent6">
                    <a:lumMod val="60000"/>
                    <a:lumOff val="40000"/>
                  </a:schemeClr>
                </a:solidFill>
                <a:latin typeface="Century Gothic" panose="020B0502020202020204" pitchFamily="34" charset="0"/>
              </a:rPr>
            </a:br>
            <a:endParaRPr lang="en-US" sz="6500" dirty="0">
              <a:solidFill>
                <a:schemeClr val="accent6">
                  <a:lumMod val="60000"/>
                  <a:lumOff val="40000"/>
                </a:schemeClr>
              </a:solidFill>
              <a:latin typeface="Century Gothic" panose="020B0502020202020204" pitchFamily="34" charset="0"/>
            </a:endParaRPr>
          </a:p>
        </p:txBody>
      </p:sp>
      <p:pic>
        <p:nvPicPr>
          <p:cNvPr id="28" name="Picture 27" descr="Graphical user interface, website&#10;&#10;Description automatically generated">
            <a:extLst>
              <a:ext uri="{FF2B5EF4-FFF2-40B4-BE49-F238E27FC236}">
                <a16:creationId xmlns:a16="http://schemas.microsoft.com/office/drawing/2014/main" id="{A5F22112-BF9F-0F4C-A502-99D35076B200}"/>
              </a:ext>
            </a:extLst>
          </p:cNvPr>
          <p:cNvPicPr>
            <a:picLocks noChangeAspect="1"/>
          </p:cNvPicPr>
          <p:nvPr/>
        </p:nvPicPr>
        <p:blipFill>
          <a:blip r:embed="rId11"/>
          <a:stretch>
            <a:fillRect/>
          </a:stretch>
        </p:blipFill>
        <p:spPr>
          <a:xfrm>
            <a:off x="7294436" y="1228911"/>
            <a:ext cx="4685455" cy="2954792"/>
          </a:xfrm>
          <a:prstGeom prst="rect">
            <a:avLst/>
          </a:prstGeom>
        </p:spPr>
      </p:pic>
      <p:pic>
        <p:nvPicPr>
          <p:cNvPr id="33" name="Picture 32" descr="A picture containing graphical user interface, text&#10;&#10;Description automatically generated">
            <a:extLst>
              <a:ext uri="{FF2B5EF4-FFF2-40B4-BE49-F238E27FC236}">
                <a16:creationId xmlns:a16="http://schemas.microsoft.com/office/drawing/2014/main" id="{A6731F66-FC22-9440-9EB2-D6B01C8A78B5}"/>
              </a:ext>
            </a:extLst>
          </p:cNvPr>
          <p:cNvPicPr>
            <a:picLocks noChangeAspect="1"/>
          </p:cNvPicPr>
          <p:nvPr/>
        </p:nvPicPr>
        <p:blipFill>
          <a:blip r:embed="rId12"/>
          <a:stretch>
            <a:fillRect/>
          </a:stretch>
        </p:blipFill>
        <p:spPr>
          <a:xfrm>
            <a:off x="9747523" y="4288207"/>
            <a:ext cx="2232367" cy="1038536"/>
          </a:xfrm>
          <a:prstGeom prst="rect">
            <a:avLst/>
          </a:prstGeom>
        </p:spPr>
      </p:pic>
      <p:pic>
        <p:nvPicPr>
          <p:cNvPr id="35" name="Picture 34" descr="Graphical user interface, text&#10;&#10;Description automatically generated">
            <a:extLst>
              <a:ext uri="{FF2B5EF4-FFF2-40B4-BE49-F238E27FC236}">
                <a16:creationId xmlns:a16="http://schemas.microsoft.com/office/drawing/2014/main" id="{4DD71ABF-FBA0-A244-B6F6-D00F857BCD6B}"/>
              </a:ext>
            </a:extLst>
          </p:cNvPr>
          <p:cNvPicPr>
            <a:picLocks noChangeAspect="1"/>
          </p:cNvPicPr>
          <p:nvPr/>
        </p:nvPicPr>
        <p:blipFill>
          <a:blip r:embed="rId13"/>
          <a:stretch>
            <a:fillRect/>
          </a:stretch>
        </p:blipFill>
        <p:spPr>
          <a:xfrm>
            <a:off x="7576457" y="4947514"/>
            <a:ext cx="2116423" cy="1212423"/>
          </a:xfrm>
          <a:prstGeom prst="rect">
            <a:avLst/>
          </a:prstGeom>
        </p:spPr>
      </p:pic>
      <p:sp>
        <p:nvSpPr>
          <p:cNvPr id="36" name="Bent Arrow 35">
            <a:extLst>
              <a:ext uri="{FF2B5EF4-FFF2-40B4-BE49-F238E27FC236}">
                <a16:creationId xmlns:a16="http://schemas.microsoft.com/office/drawing/2014/main" id="{02BC3211-C0F8-2941-A456-5CE2A894B31C}"/>
              </a:ext>
            </a:extLst>
          </p:cNvPr>
          <p:cNvSpPr/>
          <p:nvPr/>
        </p:nvSpPr>
        <p:spPr>
          <a:xfrm flipV="1">
            <a:off x="2599462" y="5468821"/>
            <a:ext cx="4922352" cy="395382"/>
          </a:xfrm>
          <a:prstGeom prst="ben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Bent Arrow 36">
            <a:extLst>
              <a:ext uri="{FF2B5EF4-FFF2-40B4-BE49-F238E27FC236}">
                <a16:creationId xmlns:a16="http://schemas.microsoft.com/office/drawing/2014/main" id="{179AC19D-66EC-D54B-8181-FA85822DBB87}"/>
              </a:ext>
            </a:extLst>
          </p:cNvPr>
          <p:cNvSpPr/>
          <p:nvPr/>
        </p:nvSpPr>
        <p:spPr>
          <a:xfrm rot="18971427" flipV="1">
            <a:off x="9624333" y="5629415"/>
            <a:ext cx="1510045" cy="381367"/>
          </a:xfrm>
          <a:prstGeom prst="bentArrow">
            <a:avLst>
              <a:gd name="adj1" fmla="val 25000"/>
              <a:gd name="adj2" fmla="val 25000"/>
              <a:gd name="adj3" fmla="val 50000"/>
              <a:gd name="adj4" fmla="val 4375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Medal">
            <a:extLst>
              <a:ext uri="{FF2B5EF4-FFF2-40B4-BE49-F238E27FC236}">
                <a16:creationId xmlns:a16="http://schemas.microsoft.com/office/drawing/2014/main" id="{A007E819-D09A-7747-AFFB-3B26EC98CC9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9029" y="5828012"/>
            <a:ext cx="914400" cy="914400"/>
          </a:xfrm>
          <a:prstGeom prst="rect">
            <a:avLst/>
          </a:prstGeom>
        </p:spPr>
      </p:pic>
    </p:spTree>
    <p:extLst>
      <p:ext uri="{BB962C8B-B14F-4D97-AF65-F5344CB8AC3E}">
        <p14:creationId xmlns:p14="http://schemas.microsoft.com/office/powerpoint/2010/main" val="218799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D08963FD-688C-6F4B-88E7-20746A863662}"/>
              </a:ext>
            </a:extLst>
          </p:cNvPr>
          <p:cNvSpPr/>
          <p:nvPr/>
        </p:nvSpPr>
        <p:spPr>
          <a:xfrm>
            <a:off x="10812967" y="179883"/>
            <a:ext cx="1034904" cy="980324"/>
          </a:xfrm>
          <a:prstGeom prst="roundRect">
            <a:avLst/>
          </a:prstGeom>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2E69C691-5CF9-9848-83A1-4CED5D62BA99}"/>
              </a:ext>
            </a:extLst>
          </p:cNvPr>
          <p:cNvSpPr/>
          <p:nvPr/>
        </p:nvSpPr>
        <p:spPr>
          <a:xfrm>
            <a:off x="10881672" y="248587"/>
            <a:ext cx="887541" cy="823130"/>
          </a:xfrm>
          <a:prstGeom prst="roundRect">
            <a:avLst/>
          </a:prstGeom>
          <a:solidFill>
            <a:schemeClr val="accent1">
              <a:lumMod val="40000"/>
              <a:lumOff val="6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ln w="22225">
                  <a:solidFill>
                    <a:schemeClr val="accent2"/>
                  </a:solidFill>
                  <a:prstDash val="solid"/>
                </a:ln>
                <a:solidFill>
                  <a:schemeClr val="accent2">
                    <a:lumMod val="40000"/>
                    <a:lumOff val="60000"/>
                  </a:schemeClr>
                </a:solidFill>
                <a:latin typeface="Century Gothic" panose="020B0502020202020204" pitchFamily="34" charset="0"/>
              </a:rPr>
              <a:t>2</a:t>
            </a:r>
            <a:endParaRPr lang="en-US" sz="6500" dirty="0">
              <a:latin typeface="Century Gothic" panose="020B0502020202020204" pitchFamily="34" charset="0"/>
            </a:endParaRPr>
          </a:p>
        </p:txBody>
      </p:sp>
      <p:sp>
        <p:nvSpPr>
          <p:cNvPr id="19" name="Title 1">
            <a:extLst>
              <a:ext uri="{FF2B5EF4-FFF2-40B4-BE49-F238E27FC236}">
                <a16:creationId xmlns:a16="http://schemas.microsoft.com/office/drawing/2014/main" id="{99DF38B1-8046-DE4C-AEF4-97BECB54B42E}"/>
              </a:ext>
            </a:extLst>
          </p:cNvPr>
          <p:cNvSpPr txBox="1">
            <a:spLocks/>
          </p:cNvSpPr>
          <p:nvPr/>
        </p:nvSpPr>
        <p:spPr>
          <a:xfrm>
            <a:off x="7741728" y="305425"/>
            <a:ext cx="2992581" cy="709454"/>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accent1">
                    <a:lumMod val="40000"/>
                    <a:lumOff val="60000"/>
                  </a:schemeClr>
                </a:solidFill>
                <a:latin typeface="Century Gothic" panose="020B0502020202020204" pitchFamily="34" charset="0"/>
              </a:rPr>
              <a:t>Scenario</a:t>
            </a:r>
          </a:p>
        </p:txBody>
      </p:sp>
      <p:pic>
        <p:nvPicPr>
          <p:cNvPr id="22" name="Picture 21" descr="Graphical user interface, text, application, chat or text message&#10;&#10;Description automatically generated">
            <a:extLst>
              <a:ext uri="{FF2B5EF4-FFF2-40B4-BE49-F238E27FC236}">
                <a16:creationId xmlns:a16="http://schemas.microsoft.com/office/drawing/2014/main" id="{37DD3434-8FFB-A34A-90B5-6E892AE6A4F7}"/>
              </a:ext>
            </a:extLst>
          </p:cNvPr>
          <p:cNvPicPr>
            <a:picLocks noChangeAspect="1"/>
          </p:cNvPicPr>
          <p:nvPr/>
        </p:nvPicPr>
        <p:blipFill>
          <a:blip r:embed="rId3"/>
          <a:stretch>
            <a:fillRect/>
          </a:stretch>
        </p:blipFill>
        <p:spPr>
          <a:xfrm>
            <a:off x="8404757" y="1425526"/>
            <a:ext cx="3443114" cy="4457700"/>
          </a:xfrm>
          <a:prstGeom prst="rect">
            <a:avLst/>
          </a:prstGeom>
          <a:ln w="25400">
            <a:solidFill>
              <a:schemeClr val="accent1"/>
            </a:solidFill>
          </a:ln>
        </p:spPr>
      </p:pic>
      <p:pic>
        <p:nvPicPr>
          <p:cNvPr id="31" name="Graphic 30" descr="No sign">
            <a:extLst>
              <a:ext uri="{FF2B5EF4-FFF2-40B4-BE49-F238E27FC236}">
                <a16:creationId xmlns:a16="http://schemas.microsoft.com/office/drawing/2014/main" id="{B4184015-FF14-F849-A3F1-B509BABC63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9246" y="1744878"/>
            <a:ext cx="754958" cy="754958"/>
          </a:xfrm>
          <a:prstGeom prst="rect">
            <a:avLst/>
          </a:prstGeom>
        </p:spPr>
      </p:pic>
      <p:pic>
        <p:nvPicPr>
          <p:cNvPr id="32" name="Graphic 31" descr="Magnifying glass">
            <a:extLst>
              <a:ext uri="{FF2B5EF4-FFF2-40B4-BE49-F238E27FC236}">
                <a16:creationId xmlns:a16="http://schemas.microsoft.com/office/drawing/2014/main" id="{2D8430C9-25D3-1449-89DF-9622B08B41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96753" flipH="1">
            <a:off x="6014117" y="2705921"/>
            <a:ext cx="908470" cy="914400"/>
          </a:xfrm>
          <a:prstGeom prst="rect">
            <a:avLst/>
          </a:prstGeom>
        </p:spPr>
      </p:pic>
      <p:pic>
        <p:nvPicPr>
          <p:cNvPr id="33" name="Graphic 32" descr="Glasses">
            <a:extLst>
              <a:ext uri="{FF2B5EF4-FFF2-40B4-BE49-F238E27FC236}">
                <a16:creationId xmlns:a16="http://schemas.microsoft.com/office/drawing/2014/main" id="{5FF4F40C-B308-DD4A-B27F-AB161264CC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1152" y="3733925"/>
            <a:ext cx="914400" cy="914400"/>
          </a:xfrm>
          <a:prstGeom prst="rect">
            <a:avLst/>
          </a:prstGeom>
        </p:spPr>
      </p:pic>
      <p:pic>
        <p:nvPicPr>
          <p:cNvPr id="34" name="Graphic 33" descr="Pencil">
            <a:extLst>
              <a:ext uri="{FF2B5EF4-FFF2-40B4-BE49-F238E27FC236}">
                <a16:creationId xmlns:a16="http://schemas.microsoft.com/office/drawing/2014/main" id="{2EC8F9B8-B78F-AE4C-AA81-8E4D6B96DB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6011152" y="4649476"/>
            <a:ext cx="914400" cy="914400"/>
          </a:xfrm>
          <a:prstGeom prst="rect">
            <a:avLst/>
          </a:prstGeom>
        </p:spPr>
      </p:pic>
      <p:sp>
        <p:nvSpPr>
          <p:cNvPr id="36" name="Title 1">
            <a:extLst>
              <a:ext uri="{FF2B5EF4-FFF2-40B4-BE49-F238E27FC236}">
                <a16:creationId xmlns:a16="http://schemas.microsoft.com/office/drawing/2014/main" id="{FCD95145-1F1D-C94C-AB03-777138297094}"/>
              </a:ext>
            </a:extLst>
          </p:cNvPr>
          <p:cNvSpPr txBox="1">
            <a:spLocks/>
          </p:cNvSpPr>
          <p:nvPr/>
        </p:nvSpPr>
        <p:spPr>
          <a:xfrm>
            <a:off x="471716" y="119217"/>
            <a:ext cx="7554684" cy="9525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500" dirty="0">
                <a:solidFill>
                  <a:schemeClr val="accent1">
                    <a:lumMod val="40000"/>
                    <a:lumOff val="60000"/>
                  </a:schemeClr>
                </a:solidFill>
                <a:latin typeface="Century Gothic" panose="020B0502020202020204" pitchFamily="34" charset="0"/>
              </a:rPr>
              <a:t>SIFT</a:t>
            </a:r>
            <a:br>
              <a:rPr lang="en-US" sz="6500" dirty="0">
                <a:solidFill>
                  <a:schemeClr val="accent1">
                    <a:lumMod val="40000"/>
                    <a:lumOff val="60000"/>
                  </a:schemeClr>
                </a:solidFill>
                <a:latin typeface="Century Gothic" panose="020B0502020202020204" pitchFamily="34" charset="0"/>
              </a:rPr>
            </a:br>
            <a:endParaRPr lang="en-US" sz="6500" dirty="0">
              <a:solidFill>
                <a:schemeClr val="accent1">
                  <a:lumMod val="40000"/>
                  <a:lumOff val="60000"/>
                </a:schemeClr>
              </a:solidFill>
              <a:latin typeface="Century Gothic" panose="020B0502020202020204" pitchFamily="34" charset="0"/>
            </a:endParaRPr>
          </a:p>
        </p:txBody>
      </p:sp>
      <p:sp>
        <p:nvSpPr>
          <p:cNvPr id="37" name="Title 1">
            <a:extLst>
              <a:ext uri="{FF2B5EF4-FFF2-40B4-BE49-F238E27FC236}">
                <a16:creationId xmlns:a16="http://schemas.microsoft.com/office/drawing/2014/main" id="{ACC3111F-8FD6-684F-BEAA-C0A81D02F59A}"/>
              </a:ext>
            </a:extLst>
          </p:cNvPr>
          <p:cNvSpPr txBox="1">
            <a:spLocks/>
          </p:cNvSpPr>
          <p:nvPr/>
        </p:nvSpPr>
        <p:spPr>
          <a:xfrm>
            <a:off x="464457" y="1806161"/>
            <a:ext cx="5177807" cy="87085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1">
                    <a:lumMod val="40000"/>
                    <a:lumOff val="60000"/>
                  </a:schemeClr>
                </a:solidFill>
                <a:latin typeface="Century Gothic" panose="020B0502020202020204" pitchFamily="34" charset="0"/>
              </a:rPr>
              <a:t>What’s the </a:t>
            </a:r>
            <a:r>
              <a:rPr lang="en-US" sz="2400" b="1" dirty="0">
                <a:solidFill>
                  <a:schemeClr val="accent1">
                    <a:lumMod val="60000"/>
                    <a:lumOff val="40000"/>
                  </a:schemeClr>
                </a:solidFill>
                <a:latin typeface="Century Gothic" panose="020B0502020202020204" pitchFamily="34" charset="0"/>
              </a:rPr>
              <a:t>source</a:t>
            </a:r>
            <a:r>
              <a:rPr lang="en-US" sz="2400" dirty="0">
                <a:solidFill>
                  <a:schemeClr val="accent1">
                    <a:lumMod val="40000"/>
                    <a:lumOff val="60000"/>
                  </a:schemeClr>
                </a:solidFill>
                <a:latin typeface="Century Gothic" panose="020B0502020202020204" pitchFamily="34" charset="0"/>
              </a:rPr>
              <a:t>?</a:t>
            </a:r>
          </a:p>
        </p:txBody>
      </p:sp>
      <p:sp>
        <p:nvSpPr>
          <p:cNvPr id="38" name="Title 1">
            <a:extLst>
              <a:ext uri="{FF2B5EF4-FFF2-40B4-BE49-F238E27FC236}">
                <a16:creationId xmlns:a16="http://schemas.microsoft.com/office/drawing/2014/main" id="{ED0119D6-B22E-0848-A6FD-326D7F2B9DE8}"/>
              </a:ext>
            </a:extLst>
          </p:cNvPr>
          <p:cNvSpPr txBox="1">
            <a:spLocks/>
          </p:cNvSpPr>
          <p:nvPr/>
        </p:nvSpPr>
        <p:spPr>
          <a:xfrm>
            <a:off x="471717" y="2843929"/>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1">
                    <a:lumMod val="40000"/>
                    <a:lumOff val="60000"/>
                  </a:schemeClr>
                </a:solidFill>
                <a:latin typeface="Century Gothic" panose="020B0502020202020204" pitchFamily="34" charset="0"/>
              </a:rPr>
              <a:t>Why are you </a:t>
            </a:r>
            <a:r>
              <a:rPr lang="en-US" sz="2400" b="1" dirty="0">
                <a:solidFill>
                  <a:schemeClr val="accent1">
                    <a:lumMod val="60000"/>
                    <a:lumOff val="40000"/>
                  </a:schemeClr>
                </a:solidFill>
                <a:latin typeface="Century Gothic" panose="020B0502020202020204" pitchFamily="34" charset="0"/>
              </a:rPr>
              <a:t>investigating</a:t>
            </a:r>
            <a:r>
              <a:rPr lang="en-US" sz="2400" dirty="0">
                <a:solidFill>
                  <a:schemeClr val="accent1">
                    <a:lumMod val="40000"/>
                    <a:lumOff val="60000"/>
                  </a:schemeClr>
                </a:solidFill>
                <a:latin typeface="Century Gothic" panose="020B0502020202020204" pitchFamily="34" charset="0"/>
              </a:rPr>
              <a:t> this source or information in the first place? </a:t>
            </a:r>
          </a:p>
        </p:txBody>
      </p:sp>
      <p:sp>
        <p:nvSpPr>
          <p:cNvPr id="39" name="Title 1">
            <a:extLst>
              <a:ext uri="{FF2B5EF4-FFF2-40B4-BE49-F238E27FC236}">
                <a16:creationId xmlns:a16="http://schemas.microsoft.com/office/drawing/2014/main" id="{0C7A1581-1CD5-1D4F-93A7-FBFAEFAE1384}"/>
              </a:ext>
            </a:extLst>
          </p:cNvPr>
          <p:cNvSpPr txBox="1">
            <a:spLocks/>
          </p:cNvSpPr>
          <p:nvPr/>
        </p:nvSpPr>
        <p:spPr>
          <a:xfrm>
            <a:off x="464461" y="3809125"/>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1">
                    <a:lumMod val="40000"/>
                    <a:lumOff val="60000"/>
                  </a:schemeClr>
                </a:solidFill>
                <a:latin typeface="Century Gothic" panose="020B0502020202020204" pitchFamily="34" charset="0"/>
              </a:rPr>
              <a:t>What is the claim, and where can you </a:t>
            </a:r>
            <a:r>
              <a:rPr lang="en-US" sz="2400" b="1" dirty="0">
                <a:solidFill>
                  <a:schemeClr val="accent1">
                    <a:lumMod val="60000"/>
                    <a:lumOff val="40000"/>
                  </a:schemeClr>
                </a:solidFill>
                <a:latin typeface="Century Gothic" panose="020B0502020202020204" pitchFamily="34" charset="0"/>
              </a:rPr>
              <a:t>find</a:t>
            </a:r>
            <a:r>
              <a:rPr lang="en-US" sz="2400" dirty="0">
                <a:solidFill>
                  <a:schemeClr val="accent1">
                    <a:lumMod val="40000"/>
                    <a:lumOff val="60000"/>
                  </a:schemeClr>
                </a:solidFill>
                <a:latin typeface="Century Gothic" panose="020B0502020202020204" pitchFamily="34" charset="0"/>
              </a:rPr>
              <a:t> more trusted information about it?</a:t>
            </a:r>
          </a:p>
        </p:txBody>
      </p:sp>
      <p:sp>
        <p:nvSpPr>
          <p:cNvPr id="40" name="Title 1">
            <a:extLst>
              <a:ext uri="{FF2B5EF4-FFF2-40B4-BE49-F238E27FC236}">
                <a16:creationId xmlns:a16="http://schemas.microsoft.com/office/drawing/2014/main" id="{AB0CCA4E-93BA-2747-A40D-72926F96B25A}"/>
              </a:ext>
            </a:extLst>
          </p:cNvPr>
          <p:cNvSpPr txBox="1">
            <a:spLocks/>
          </p:cNvSpPr>
          <p:nvPr/>
        </p:nvSpPr>
        <p:spPr>
          <a:xfrm>
            <a:off x="471716" y="4730781"/>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1">
                    <a:lumMod val="40000"/>
                    <a:lumOff val="60000"/>
                  </a:schemeClr>
                </a:solidFill>
                <a:latin typeface="Century Gothic" panose="020B0502020202020204" pitchFamily="34" charset="0"/>
              </a:rPr>
              <a:t>How can you </a:t>
            </a:r>
            <a:r>
              <a:rPr lang="en-US" sz="2400" b="1" dirty="0">
                <a:solidFill>
                  <a:schemeClr val="accent1">
                    <a:lumMod val="60000"/>
                    <a:lumOff val="40000"/>
                  </a:schemeClr>
                </a:solidFill>
                <a:latin typeface="Century Gothic" panose="020B0502020202020204" pitchFamily="34" charset="0"/>
              </a:rPr>
              <a:t>trace</a:t>
            </a:r>
            <a:r>
              <a:rPr lang="en-US" sz="2400" dirty="0">
                <a:solidFill>
                  <a:schemeClr val="accent1">
                    <a:lumMod val="40000"/>
                    <a:lumOff val="60000"/>
                  </a:schemeClr>
                </a:solidFill>
                <a:latin typeface="Century Gothic" panose="020B0502020202020204" pitchFamily="34" charset="0"/>
              </a:rPr>
              <a:t> the claim this tweet makes back to another source?</a:t>
            </a:r>
          </a:p>
        </p:txBody>
      </p:sp>
    </p:spTree>
    <p:extLst>
      <p:ext uri="{BB962C8B-B14F-4D97-AF65-F5344CB8AC3E}">
        <p14:creationId xmlns:p14="http://schemas.microsoft.com/office/powerpoint/2010/main" val="397614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7FDEB3BA-051D-DC41-97BF-357E030D8E27}"/>
              </a:ext>
            </a:extLst>
          </p:cNvPr>
          <p:cNvSpPr/>
          <p:nvPr/>
        </p:nvSpPr>
        <p:spPr>
          <a:xfrm>
            <a:off x="10812967" y="179883"/>
            <a:ext cx="1034904" cy="980324"/>
          </a:xfrm>
          <a:prstGeom prst="roundRect">
            <a:avLst/>
          </a:prstGeom>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C557A920-4931-C947-9A11-135E994DD442}"/>
              </a:ext>
            </a:extLst>
          </p:cNvPr>
          <p:cNvSpPr/>
          <p:nvPr/>
        </p:nvSpPr>
        <p:spPr>
          <a:xfrm>
            <a:off x="10881672" y="248587"/>
            <a:ext cx="887541" cy="823130"/>
          </a:xfrm>
          <a:prstGeom prst="roundRect">
            <a:avLst/>
          </a:prstGeom>
          <a:solidFill>
            <a:schemeClr val="accent1">
              <a:lumMod val="40000"/>
              <a:lumOff val="6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ln w="22225">
                  <a:solidFill>
                    <a:schemeClr val="accent2"/>
                  </a:solidFill>
                  <a:prstDash val="solid"/>
                </a:ln>
                <a:solidFill>
                  <a:schemeClr val="accent2">
                    <a:lumMod val="40000"/>
                    <a:lumOff val="60000"/>
                  </a:schemeClr>
                </a:solidFill>
                <a:latin typeface="Century Gothic" panose="020B0502020202020204" pitchFamily="34" charset="0"/>
              </a:rPr>
              <a:t>2</a:t>
            </a:r>
            <a:endParaRPr lang="en-US" sz="6500" dirty="0">
              <a:latin typeface="Century Gothic" panose="020B0502020202020204" pitchFamily="34" charset="0"/>
            </a:endParaRPr>
          </a:p>
        </p:txBody>
      </p:sp>
      <p:sp>
        <p:nvSpPr>
          <p:cNvPr id="27" name="Title 1">
            <a:extLst>
              <a:ext uri="{FF2B5EF4-FFF2-40B4-BE49-F238E27FC236}">
                <a16:creationId xmlns:a16="http://schemas.microsoft.com/office/drawing/2014/main" id="{F6E7F76A-D028-F84F-87A9-D0E89AC47122}"/>
              </a:ext>
            </a:extLst>
          </p:cNvPr>
          <p:cNvSpPr txBox="1">
            <a:spLocks/>
          </p:cNvSpPr>
          <p:nvPr/>
        </p:nvSpPr>
        <p:spPr>
          <a:xfrm>
            <a:off x="7741728" y="305425"/>
            <a:ext cx="2992581" cy="709454"/>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accent1">
                    <a:lumMod val="40000"/>
                    <a:lumOff val="60000"/>
                  </a:schemeClr>
                </a:solidFill>
                <a:latin typeface="Century Gothic" panose="020B0502020202020204" pitchFamily="34" charset="0"/>
              </a:rPr>
              <a:t>Scenario</a:t>
            </a:r>
          </a:p>
        </p:txBody>
      </p:sp>
      <p:sp>
        <p:nvSpPr>
          <p:cNvPr id="31" name="Subtitle 2">
            <a:extLst>
              <a:ext uri="{FF2B5EF4-FFF2-40B4-BE49-F238E27FC236}">
                <a16:creationId xmlns:a16="http://schemas.microsoft.com/office/drawing/2014/main" id="{638D9688-59D1-4E46-86AE-2C672DC77BC5}"/>
              </a:ext>
            </a:extLst>
          </p:cNvPr>
          <p:cNvSpPr txBox="1">
            <a:spLocks/>
          </p:cNvSpPr>
          <p:nvPr/>
        </p:nvSpPr>
        <p:spPr>
          <a:xfrm>
            <a:off x="5558871" y="6148546"/>
            <a:ext cx="6363368" cy="7094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1400" dirty="0" err="1">
                <a:latin typeface="Century Gothic" panose="020B0502020202020204" pitchFamily="34" charset="0"/>
              </a:rPr>
              <a:t>Twitter.com</a:t>
            </a:r>
            <a:r>
              <a:rPr lang="en-US" sz="1400" dirty="0">
                <a:latin typeface="Century Gothic" panose="020B0502020202020204" pitchFamily="34" charset="0"/>
              </a:rPr>
              <a:t> (2020, November 4). Fake election post. Post since deleted. Screenshot by author. </a:t>
            </a:r>
          </a:p>
        </p:txBody>
      </p:sp>
      <p:pic>
        <p:nvPicPr>
          <p:cNvPr id="32" name="Graphic 31" descr="No sign">
            <a:extLst>
              <a:ext uri="{FF2B5EF4-FFF2-40B4-BE49-F238E27FC236}">
                <a16:creationId xmlns:a16="http://schemas.microsoft.com/office/drawing/2014/main" id="{C0242498-8384-D34E-BD66-C60F89A219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9246" y="1744878"/>
            <a:ext cx="754958" cy="754958"/>
          </a:xfrm>
          <a:prstGeom prst="rect">
            <a:avLst/>
          </a:prstGeom>
        </p:spPr>
      </p:pic>
      <p:pic>
        <p:nvPicPr>
          <p:cNvPr id="33" name="Graphic 32" descr="Magnifying glass">
            <a:extLst>
              <a:ext uri="{FF2B5EF4-FFF2-40B4-BE49-F238E27FC236}">
                <a16:creationId xmlns:a16="http://schemas.microsoft.com/office/drawing/2014/main" id="{7FCCA80A-EB78-8944-88E8-950A9FD30D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96753" flipH="1">
            <a:off x="6014117" y="2705921"/>
            <a:ext cx="908470" cy="914400"/>
          </a:xfrm>
          <a:prstGeom prst="rect">
            <a:avLst/>
          </a:prstGeom>
        </p:spPr>
      </p:pic>
      <p:pic>
        <p:nvPicPr>
          <p:cNvPr id="34" name="Graphic 33" descr="Glasses">
            <a:extLst>
              <a:ext uri="{FF2B5EF4-FFF2-40B4-BE49-F238E27FC236}">
                <a16:creationId xmlns:a16="http://schemas.microsoft.com/office/drawing/2014/main" id="{2811F955-BBF7-1C46-A10F-A5B99F2F21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1152" y="3733925"/>
            <a:ext cx="914400" cy="914400"/>
          </a:xfrm>
          <a:prstGeom prst="rect">
            <a:avLst/>
          </a:prstGeom>
        </p:spPr>
      </p:pic>
      <p:pic>
        <p:nvPicPr>
          <p:cNvPr id="35" name="Graphic 34" descr="Pencil">
            <a:extLst>
              <a:ext uri="{FF2B5EF4-FFF2-40B4-BE49-F238E27FC236}">
                <a16:creationId xmlns:a16="http://schemas.microsoft.com/office/drawing/2014/main" id="{3D111905-F235-CC4F-A895-9C15D8D65F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6011152" y="4649476"/>
            <a:ext cx="914400" cy="914400"/>
          </a:xfrm>
          <a:prstGeom prst="rect">
            <a:avLst/>
          </a:prstGeom>
        </p:spPr>
      </p:pic>
      <p:pic>
        <p:nvPicPr>
          <p:cNvPr id="36" name="Picture 35" descr="Graphical user interface, text, application, chat or text message&#10;&#10;Description automatically generated">
            <a:extLst>
              <a:ext uri="{FF2B5EF4-FFF2-40B4-BE49-F238E27FC236}">
                <a16:creationId xmlns:a16="http://schemas.microsoft.com/office/drawing/2014/main" id="{0023B79C-069D-2B44-B805-3BDC78EC2A7F}"/>
              </a:ext>
            </a:extLst>
          </p:cNvPr>
          <p:cNvPicPr>
            <a:picLocks noChangeAspect="1"/>
          </p:cNvPicPr>
          <p:nvPr/>
        </p:nvPicPr>
        <p:blipFill>
          <a:blip r:embed="rId11"/>
          <a:stretch>
            <a:fillRect/>
          </a:stretch>
        </p:blipFill>
        <p:spPr>
          <a:xfrm>
            <a:off x="8404757" y="1425526"/>
            <a:ext cx="3443114" cy="4457700"/>
          </a:xfrm>
          <a:prstGeom prst="rect">
            <a:avLst/>
          </a:prstGeom>
          <a:ln w="25400">
            <a:solidFill>
              <a:schemeClr val="accent1"/>
            </a:solidFill>
          </a:ln>
        </p:spPr>
      </p:pic>
      <p:sp>
        <p:nvSpPr>
          <p:cNvPr id="39" name="Title 1">
            <a:extLst>
              <a:ext uri="{FF2B5EF4-FFF2-40B4-BE49-F238E27FC236}">
                <a16:creationId xmlns:a16="http://schemas.microsoft.com/office/drawing/2014/main" id="{DF4F0C11-86FE-104E-BCB5-7507F3FBD229}"/>
              </a:ext>
            </a:extLst>
          </p:cNvPr>
          <p:cNvSpPr txBox="1">
            <a:spLocks/>
          </p:cNvSpPr>
          <p:nvPr/>
        </p:nvSpPr>
        <p:spPr>
          <a:xfrm>
            <a:off x="464457" y="1799771"/>
            <a:ext cx="5177807" cy="870857"/>
          </a:xfrm>
          <a:prstGeom prst="rect">
            <a:avLst/>
          </a:prstGeom>
        </p:spPr>
        <p:txBody>
          <a:bodyPr vert="horz" lIns="91440" tIns="45720" rIns="91440" bIns="45720" rtlCol="0" anchor="t" anchorCtr="0">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1">
                    <a:lumMod val="40000"/>
                    <a:lumOff val="60000"/>
                  </a:schemeClr>
                </a:solidFill>
                <a:latin typeface="Century Gothic" panose="020B0502020202020204" pitchFamily="34" charset="0"/>
              </a:rPr>
              <a:t>The Associated Press (AP) logo is familiar and trustworthy.</a:t>
            </a:r>
          </a:p>
        </p:txBody>
      </p:sp>
      <p:sp>
        <p:nvSpPr>
          <p:cNvPr id="40" name="Title 1">
            <a:extLst>
              <a:ext uri="{FF2B5EF4-FFF2-40B4-BE49-F238E27FC236}">
                <a16:creationId xmlns:a16="http://schemas.microsoft.com/office/drawing/2014/main" id="{0ECC389B-9A28-F848-9444-519FA5926856}"/>
              </a:ext>
            </a:extLst>
          </p:cNvPr>
          <p:cNvSpPr txBox="1">
            <a:spLocks/>
          </p:cNvSpPr>
          <p:nvPr/>
        </p:nvSpPr>
        <p:spPr>
          <a:xfrm>
            <a:off x="471717" y="2837539"/>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1">
                    <a:lumMod val="40000"/>
                    <a:lumOff val="60000"/>
                  </a:schemeClr>
                </a:solidFill>
                <a:latin typeface="Century Gothic" panose="020B0502020202020204" pitchFamily="34" charset="0"/>
              </a:rPr>
              <a:t>You’re seeing this source because of contentious election results (it plays to emotions). </a:t>
            </a:r>
          </a:p>
        </p:txBody>
      </p:sp>
      <p:sp>
        <p:nvSpPr>
          <p:cNvPr id="41" name="Title 1">
            <a:extLst>
              <a:ext uri="{FF2B5EF4-FFF2-40B4-BE49-F238E27FC236}">
                <a16:creationId xmlns:a16="http://schemas.microsoft.com/office/drawing/2014/main" id="{4F55C065-B371-B64A-93B4-FD61F752B1F5}"/>
              </a:ext>
            </a:extLst>
          </p:cNvPr>
          <p:cNvSpPr txBox="1">
            <a:spLocks/>
          </p:cNvSpPr>
          <p:nvPr/>
        </p:nvSpPr>
        <p:spPr>
          <a:xfrm>
            <a:off x="464461" y="3802735"/>
            <a:ext cx="5177807" cy="870857"/>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1">
                    <a:lumMod val="40000"/>
                    <a:lumOff val="60000"/>
                  </a:schemeClr>
                </a:solidFill>
                <a:latin typeface="Century Gothic" panose="020B0502020202020204" pitchFamily="34" charset="0"/>
              </a:rPr>
              <a:t>A decision in a presidential election has been “retracted” and ballots have been “found.”</a:t>
            </a:r>
          </a:p>
        </p:txBody>
      </p:sp>
      <p:sp>
        <p:nvSpPr>
          <p:cNvPr id="42" name="Title 1">
            <a:extLst>
              <a:ext uri="{FF2B5EF4-FFF2-40B4-BE49-F238E27FC236}">
                <a16:creationId xmlns:a16="http://schemas.microsoft.com/office/drawing/2014/main" id="{81889A66-B111-7043-B23F-954D0AFB80E0}"/>
              </a:ext>
            </a:extLst>
          </p:cNvPr>
          <p:cNvSpPr txBox="1">
            <a:spLocks/>
          </p:cNvSpPr>
          <p:nvPr/>
        </p:nvSpPr>
        <p:spPr>
          <a:xfrm>
            <a:off x="471716" y="4724391"/>
            <a:ext cx="5177807" cy="87085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1">
                    <a:lumMod val="40000"/>
                    <a:lumOff val="60000"/>
                  </a:schemeClr>
                </a:solidFill>
                <a:latin typeface="Century Gothic" panose="020B0502020202020204" pitchFamily="34" charset="0"/>
              </a:rPr>
              <a:t>Look for more links, and if not, google.</a:t>
            </a:r>
          </a:p>
        </p:txBody>
      </p:sp>
      <p:sp>
        <p:nvSpPr>
          <p:cNvPr id="43" name="Title 1">
            <a:extLst>
              <a:ext uri="{FF2B5EF4-FFF2-40B4-BE49-F238E27FC236}">
                <a16:creationId xmlns:a16="http://schemas.microsoft.com/office/drawing/2014/main" id="{28B8E4E8-FD62-1947-9589-EE420C5504C2}"/>
              </a:ext>
            </a:extLst>
          </p:cNvPr>
          <p:cNvSpPr txBox="1">
            <a:spLocks/>
          </p:cNvSpPr>
          <p:nvPr/>
        </p:nvSpPr>
        <p:spPr>
          <a:xfrm>
            <a:off x="471716" y="112827"/>
            <a:ext cx="7554684" cy="9525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500" dirty="0">
                <a:solidFill>
                  <a:schemeClr val="accent1">
                    <a:lumMod val="40000"/>
                    <a:lumOff val="60000"/>
                  </a:schemeClr>
                </a:solidFill>
                <a:latin typeface="Century Gothic" panose="020B0502020202020204" pitchFamily="34" charset="0"/>
              </a:rPr>
              <a:t>SIFT</a:t>
            </a:r>
            <a:br>
              <a:rPr lang="en-US" sz="6500" dirty="0">
                <a:solidFill>
                  <a:schemeClr val="accent1">
                    <a:lumMod val="40000"/>
                    <a:lumOff val="60000"/>
                  </a:schemeClr>
                </a:solidFill>
                <a:latin typeface="Century Gothic" panose="020B0502020202020204" pitchFamily="34" charset="0"/>
              </a:rPr>
            </a:br>
            <a:endParaRPr lang="en-US" sz="6500" dirty="0">
              <a:solidFill>
                <a:schemeClr val="accent1">
                  <a:lumMod val="40000"/>
                  <a:lumOff val="60000"/>
                </a:schemeClr>
              </a:solidFill>
              <a:latin typeface="Century Gothic" panose="020B0502020202020204" pitchFamily="34" charset="0"/>
            </a:endParaRPr>
          </a:p>
        </p:txBody>
      </p:sp>
      <p:sp>
        <p:nvSpPr>
          <p:cNvPr id="47" name="Rounded Rectangle 46">
            <a:extLst>
              <a:ext uri="{FF2B5EF4-FFF2-40B4-BE49-F238E27FC236}">
                <a16:creationId xmlns:a16="http://schemas.microsoft.com/office/drawing/2014/main" id="{FCC657BF-4B64-0F46-97A9-484F9E52C5B6}"/>
              </a:ext>
            </a:extLst>
          </p:cNvPr>
          <p:cNvSpPr/>
          <p:nvPr/>
        </p:nvSpPr>
        <p:spPr>
          <a:xfrm>
            <a:off x="3350687" y="5612105"/>
            <a:ext cx="2208184" cy="1133068"/>
          </a:xfrm>
          <a:prstGeom prst="roundRect">
            <a:avLst/>
          </a:prstGeom>
          <a:solidFill>
            <a:schemeClr val="accent1">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ounded Rectangle 47">
            <a:extLst>
              <a:ext uri="{FF2B5EF4-FFF2-40B4-BE49-F238E27FC236}">
                <a16:creationId xmlns:a16="http://schemas.microsoft.com/office/drawing/2014/main" id="{ACE8F944-4637-5941-93BE-BB479449E105}"/>
              </a:ext>
            </a:extLst>
          </p:cNvPr>
          <p:cNvSpPr/>
          <p:nvPr/>
        </p:nvSpPr>
        <p:spPr>
          <a:xfrm>
            <a:off x="3446033" y="5706457"/>
            <a:ext cx="2019495" cy="955392"/>
          </a:xfrm>
          <a:prstGeom prst="roundRect">
            <a:avLst/>
          </a:prstGeom>
          <a:solidFill>
            <a:schemeClr val="tx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Century Gothic" panose="020B0502020202020204" pitchFamily="34" charset="0"/>
              </a:rPr>
              <a:t>Initial reactions?</a:t>
            </a:r>
            <a:endParaRPr lang="en-US" dirty="0">
              <a:solidFill>
                <a:schemeClr val="accent1"/>
              </a:solidFill>
            </a:endParaRPr>
          </a:p>
        </p:txBody>
      </p:sp>
    </p:spTree>
    <p:extLst>
      <p:ext uri="{BB962C8B-B14F-4D97-AF65-F5344CB8AC3E}">
        <p14:creationId xmlns:p14="http://schemas.microsoft.com/office/powerpoint/2010/main" val="18538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7FDEB3BA-051D-DC41-97BF-357E030D8E27}"/>
              </a:ext>
            </a:extLst>
          </p:cNvPr>
          <p:cNvSpPr/>
          <p:nvPr/>
        </p:nvSpPr>
        <p:spPr>
          <a:xfrm>
            <a:off x="10812967" y="179883"/>
            <a:ext cx="1034904" cy="980324"/>
          </a:xfrm>
          <a:prstGeom prst="roundRect">
            <a:avLst/>
          </a:prstGeom>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C557A920-4931-C947-9A11-135E994DD442}"/>
              </a:ext>
            </a:extLst>
          </p:cNvPr>
          <p:cNvSpPr/>
          <p:nvPr/>
        </p:nvSpPr>
        <p:spPr>
          <a:xfrm>
            <a:off x="10881672" y="248587"/>
            <a:ext cx="887541" cy="823130"/>
          </a:xfrm>
          <a:prstGeom prst="roundRect">
            <a:avLst/>
          </a:prstGeom>
          <a:solidFill>
            <a:schemeClr val="accent1">
              <a:lumMod val="40000"/>
              <a:lumOff val="6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500" b="1" dirty="0">
                <a:ln w="22225">
                  <a:solidFill>
                    <a:schemeClr val="accent2"/>
                  </a:solidFill>
                  <a:prstDash val="solid"/>
                </a:ln>
                <a:solidFill>
                  <a:schemeClr val="accent2">
                    <a:lumMod val="40000"/>
                    <a:lumOff val="60000"/>
                  </a:schemeClr>
                </a:solidFill>
                <a:latin typeface="Century Gothic" panose="020B0502020202020204" pitchFamily="34" charset="0"/>
              </a:rPr>
              <a:t>2</a:t>
            </a:r>
            <a:endParaRPr lang="en-US" sz="6500" dirty="0">
              <a:latin typeface="Century Gothic" panose="020B0502020202020204" pitchFamily="34" charset="0"/>
            </a:endParaRPr>
          </a:p>
        </p:txBody>
      </p:sp>
      <p:sp>
        <p:nvSpPr>
          <p:cNvPr id="27" name="Title 1">
            <a:extLst>
              <a:ext uri="{FF2B5EF4-FFF2-40B4-BE49-F238E27FC236}">
                <a16:creationId xmlns:a16="http://schemas.microsoft.com/office/drawing/2014/main" id="{F6E7F76A-D028-F84F-87A9-D0E89AC47122}"/>
              </a:ext>
            </a:extLst>
          </p:cNvPr>
          <p:cNvSpPr txBox="1">
            <a:spLocks/>
          </p:cNvSpPr>
          <p:nvPr/>
        </p:nvSpPr>
        <p:spPr>
          <a:xfrm>
            <a:off x="7741728" y="305425"/>
            <a:ext cx="2992581" cy="709454"/>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accent1">
                    <a:lumMod val="40000"/>
                    <a:lumOff val="60000"/>
                  </a:schemeClr>
                </a:solidFill>
                <a:latin typeface="Century Gothic" panose="020B0502020202020204" pitchFamily="34" charset="0"/>
              </a:rPr>
              <a:t>Scenario</a:t>
            </a:r>
          </a:p>
        </p:txBody>
      </p:sp>
      <p:sp>
        <p:nvSpPr>
          <p:cNvPr id="31" name="Subtitle 2">
            <a:extLst>
              <a:ext uri="{FF2B5EF4-FFF2-40B4-BE49-F238E27FC236}">
                <a16:creationId xmlns:a16="http://schemas.microsoft.com/office/drawing/2014/main" id="{638D9688-59D1-4E46-86AE-2C672DC77BC5}"/>
              </a:ext>
            </a:extLst>
          </p:cNvPr>
          <p:cNvSpPr txBox="1">
            <a:spLocks/>
          </p:cNvSpPr>
          <p:nvPr/>
        </p:nvSpPr>
        <p:spPr>
          <a:xfrm>
            <a:off x="5558871" y="6148546"/>
            <a:ext cx="6363368" cy="7094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200" dirty="0">
                <a:latin typeface="Century Gothic" panose="020B0502020202020204" pitchFamily="34" charset="0"/>
              </a:rPr>
              <a:t>Seitz, A., </a:t>
            </a:r>
            <a:r>
              <a:rPr lang="en-US" sz="1200" dirty="0" err="1">
                <a:latin typeface="Century Gothic" panose="020B0502020202020204" pitchFamily="34" charset="0"/>
              </a:rPr>
              <a:t>Klepper</a:t>
            </a:r>
            <a:r>
              <a:rPr lang="en-US" sz="1200" dirty="0">
                <a:latin typeface="Century Gothic" panose="020B0502020202020204" pitchFamily="34" charset="0"/>
              </a:rPr>
              <a:t>, D., &amp; Swenson, A. (2020, November 5). Trump and allies spread falsehoods to cast doubt on election. </a:t>
            </a:r>
            <a:r>
              <a:rPr lang="en-US" sz="1200" i="1" dirty="0">
                <a:latin typeface="Century Gothic" panose="020B0502020202020204" pitchFamily="34" charset="0"/>
              </a:rPr>
              <a:t>Associated Press</a:t>
            </a:r>
            <a:r>
              <a:rPr lang="en-US" sz="1200" dirty="0">
                <a:latin typeface="Century Gothic" panose="020B0502020202020204" pitchFamily="34" charset="0"/>
              </a:rPr>
              <a:t>. https://</a:t>
            </a:r>
            <a:r>
              <a:rPr lang="en-US" sz="1200" dirty="0" err="1">
                <a:latin typeface="Century Gothic" panose="020B0502020202020204" pitchFamily="34" charset="0"/>
              </a:rPr>
              <a:t>apnews.com</a:t>
            </a:r>
            <a:r>
              <a:rPr lang="en-US" sz="1200" dirty="0">
                <a:latin typeface="Century Gothic" panose="020B0502020202020204" pitchFamily="34" charset="0"/>
              </a:rPr>
              <a:t>/article/election-2020-joe-biden-donald-trump-wisconsin-misinformation-013e89a828a01668ba3da6a2f6f91ca9</a:t>
            </a:r>
          </a:p>
        </p:txBody>
      </p:sp>
      <p:pic>
        <p:nvPicPr>
          <p:cNvPr id="32" name="Graphic 31" descr="No sign">
            <a:extLst>
              <a:ext uri="{FF2B5EF4-FFF2-40B4-BE49-F238E27FC236}">
                <a16:creationId xmlns:a16="http://schemas.microsoft.com/office/drawing/2014/main" id="{C0242498-8384-D34E-BD66-C60F89A219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9246" y="1744878"/>
            <a:ext cx="754958" cy="754958"/>
          </a:xfrm>
          <a:prstGeom prst="rect">
            <a:avLst/>
          </a:prstGeom>
        </p:spPr>
      </p:pic>
      <p:pic>
        <p:nvPicPr>
          <p:cNvPr id="36" name="Picture 35" descr="Graphical user interface, text, application, chat or text message&#10;&#10;Description automatically generated">
            <a:extLst>
              <a:ext uri="{FF2B5EF4-FFF2-40B4-BE49-F238E27FC236}">
                <a16:creationId xmlns:a16="http://schemas.microsoft.com/office/drawing/2014/main" id="{0023B79C-069D-2B44-B805-3BDC78EC2A7F}"/>
              </a:ext>
            </a:extLst>
          </p:cNvPr>
          <p:cNvPicPr>
            <a:picLocks noChangeAspect="1"/>
          </p:cNvPicPr>
          <p:nvPr/>
        </p:nvPicPr>
        <p:blipFill>
          <a:blip r:embed="rId5"/>
          <a:stretch>
            <a:fillRect/>
          </a:stretch>
        </p:blipFill>
        <p:spPr>
          <a:xfrm>
            <a:off x="8404757" y="1425526"/>
            <a:ext cx="3443114" cy="4457700"/>
          </a:xfrm>
          <a:prstGeom prst="rect">
            <a:avLst/>
          </a:prstGeom>
          <a:ln w="25400">
            <a:solidFill>
              <a:schemeClr val="accent1"/>
            </a:solidFill>
          </a:ln>
        </p:spPr>
      </p:pic>
      <p:sp>
        <p:nvSpPr>
          <p:cNvPr id="39" name="Title 1">
            <a:extLst>
              <a:ext uri="{FF2B5EF4-FFF2-40B4-BE49-F238E27FC236}">
                <a16:creationId xmlns:a16="http://schemas.microsoft.com/office/drawing/2014/main" id="{DF4F0C11-86FE-104E-BCB5-7507F3FBD229}"/>
              </a:ext>
            </a:extLst>
          </p:cNvPr>
          <p:cNvSpPr txBox="1">
            <a:spLocks/>
          </p:cNvSpPr>
          <p:nvPr/>
        </p:nvSpPr>
        <p:spPr>
          <a:xfrm>
            <a:off x="464457" y="1799772"/>
            <a:ext cx="5353039" cy="779786"/>
          </a:xfrm>
          <a:prstGeom prst="rect">
            <a:avLst/>
          </a:prstGeom>
        </p:spPr>
        <p:txBody>
          <a:bodyPr vert="horz" lIns="91440" tIns="45720" rIns="91440" bIns="45720" rtlCol="0" anchor="t" anchorCtr="0">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500" strike="sngStrike" dirty="0">
                <a:solidFill>
                  <a:schemeClr val="accent1">
                    <a:lumMod val="40000"/>
                    <a:lumOff val="60000"/>
                  </a:schemeClr>
                </a:solidFill>
                <a:latin typeface="Century Gothic" panose="020B0502020202020204" pitchFamily="34" charset="0"/>
              </a:rPr>
              <a:t>The Associated Press (AP) logo is familiar and trustworthy.</a:t>
            </a:r>
          </a:p>
          <a:p>
            <a:pPr marL="857250" indent="-857250">
              <a:lnSpc>
                <a:spcPct val="100000"/>
              </a:lnSpc>
              <a:buFont typeface="Arial" panose="020B0604020202020204" pitchFamily="34" charset="0"/>
              <a:buChar char="•"/>
            </a:pPr>
            <a:endParaRPr lang="en-US" sz="2400" dirty="0">
              <a:solidFill>
                <a:schemeClr val="accent1">
                  <a:lumMod val="40000"/>
                  <a:lumOff val="60000"/>
                </a:schemeClr>
              </a:solidFill>
              <a:latin typeface="Century Gothic" panose="020B0502020202020204" pitchFamily="34" charset="0"/>
            </a:endParaRPr>
          </a:p>
        </p:txBody>
      </p:sp>
      <p:pic>
        <p:nvPicPr>
          <p:cNvPr id="4" name="Graphic 3" descr="Close">
            <a:extLst>
              <a:ext uri="{FF2B5EF4-FFF2-40B4-BE49-F238E27FC236}">
                <a16:creationId xmlns:a16="http://schemas.microsoft.com/office/drawing/2014/main" id="{5487B41D-DF31-2347-B2D9-DA4D243532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84507" y="1665157"/>
            <a:ext cx="914400" cy="914400"/>
          </a:xfrm>
          <a:prstGeom prst="rect">
            <a:avLst/>
          </a:prstGeom>
        </p:spPr>
      </p:pic>
      <p:sp>
        <p:nvSpPr>
          <p:cNvPr id="37" name="Title 1">
            <a:extLst>
              <a:ext uri="{FF2B5EF4-FFF2-40B4-BE49-F238E27FC236}">
                <a16:creationId xmlns:a16="http://schemas.microsoft.com/office/drawing/2014/main" id="{D478DF3F-37E7-9D46-BFA0-990A6C1406E4}"/>
              </a:ext>
            </a:extLst>
          </p:cNvPr>
          <p:cNvSpPr txBox="1">
            <a:spLocks/>
          </p:cNvSpPr>
          <p:nvPr/>
        </p:nvSpPr>
        <p:spPr>
          <a:xfrm>
            <a:off x="915460" y="2677884"/>
            <a:ext cx="5659511" cy="779786"/>
          </a:xfrm>
          <a:prstGeom prst="rect">
            <a:avLst/>
          </a:prstGeom>
        </p:spPr>
        <p:txBody>
          <a:bodyPr vert="horz" lIns="91440" tIns="45720" rIns="91440" bIns="45720" rtlCol="0" anchor="t" anchorCtr="0">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1">
                    <a:lumMod val="40000"/>
                    <a:lumOff val="60000"/>
                  </a:schemeClr>
                </a:solidFill>
                <a:latin typeface="Century Gothic" panose="020B0502020202020204" pitchFamily="34" charset="0"/>
              </a:rPr>
              <a:t>The Twitter handle is misspelled! Red flag! </a:t>
            </a:r>
          </a:p>
          <a:p>
            <a:pPr marL="857250" indent="-857250">
              <a:lnSpc>
                <a:spcPct val="100000"/>
              </a:lnSpc>
              <a:buFont typeface="Arial" panose="020B0604020202020204" pitchFamily="34" charset="0"/>
              <a:buChar char="•"/>
            </a:pPr>
            <a:endParaRPr lang="en-US" sz="2400" dirty="0">
              <a:solidFill>
                <a:schemeClr val="accent1">
                  <a:lumMod val="40000"/>
                  <a:lumOff val="60000"/>
                </a:schemeClr>
              </a:solidFill>
              <a:latin typeface="Century Gothic" panose="020B0502020202020204" pitchFamily="34" charset="0"/>
            </a:endParaRPr>
          </a:p>
        </p:txBody>
      </p:sp>
      <p:pic>
        <p:nvPicPr>
          <p:cNvPr id="14" name="Picture 13" descr="A close up of a sign&#10;&#10;Description automatically generated">
            <a:extLst>
              <a:ext uri="{FF2B5EF4-FFF2-40B4-BE49-F238E27FC236}">
                <a16:creationId xmlns:a16="http://schemas.microsoft.com/office/drawing/2014/main" id="{F359BC49-43EE-5B4A-86A0-611CE7AF0900}"/>
              </a:ext>
            </a:extLst>
          </p:cNvPr>
          <p:cNvPicPr>
            <a:picLocks noChangeAspect="1"/>
          </p:cNvPicPr>
          <p:nvPr/>
        </p:nvPicPr>
        <p:blipFill>
          <a:blip r:embed="rId8"/>
          <a:stretch>
            <a:fillRect/>
          </a:stretch>
        </p:blipFill>
        <p:spPr>
          <a:xfrm>
            <a:off x="3344216" y="3336415"/>
            <a:ext cx="4682184" cy="1710231"/>
          </a:xfrm>
          <a:prstGeom prst="rect">
            <a:avLst/>
          </a:prstGeom>
        </p:spPr>
      </p:pic>
      <p:sp>
        <p:nvSpPr>
          <p:cNvPr id="44" name="Oval 43">
            <a:extLst>
              <a:ext uri="{FF2B5EF4-FFF2-40B4-BE49-F238E27FC236}">
                <a16:creationId xmlns:a16="http://schemas.microsoft.com/office/drawing/2014/main" id="{DE3176D6-90B5-2E48-97F7-D8015BE1248C}"/>
              </a:ext>
            </a:extLst>
          </p:cNvPr>
          <p:cNvSpPr/>
          <p:nvPr/>
        </p:nvSpPr>
        <p:spPr>
          <a:xfrm>
            <a:off x="4920343" y="4072659"/>
            <a:ext cx="3078563" cy="779786"/>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itle 1">
            <a:extLst>
              <a:ext uri="{FF2B5EF4-FFF2-40B4-BE49-F238E27FC236}">
                <a16:creationId xmlns:a16="http://schemas.microsoft.com/office/drawing/2014/main" id="{9EC53596-7CDD-5D43-8308-F8EB8F7FB7EA}"/>
              </a:ext>
            </a:extLst>
          </p:cNvPr>
          <p:cNvSpPr txBox="1">
            <a:spLocks/>
          </p:cNvSpPr>
          <p:nvPr/>
        </p:nvSpPr>
        <p:spPr>
          <a:xfrm>
            <a:off x="915460" y="5289039"/>
            <a:ext cx="5398254" cy="1082732"/>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lnSpc>
                <a:spcPct val="100000"/>
              </a:lnSpc>
              <a:buFont typeface="Arial" panose="020B0604020202020204" pitchFamily="34" charset="0"/>
              <a:buChar char="•"/>
            </a:pPr>
            <a:r>
              <a:rPr lang="en-US" sz="2400" dirty="0">
                <a:solidFill>
                  <a:schemeClr val="accent1">
                    <a:lumMod val="40000"/>
                    <a:lumOff val="60000"/>
                  </a:schemeClr>
                </a:solidFill>
                <a:latin typeface="Century Gothic" panose="020B0502020202020204" pitchFamily="34" charset="0"/>
              </a:rPr>
              <a:t>A quick google search and the real AP site explain </a:t>
            </a:r>
            <a:r>
              <a:rPr lang="en-US" sz="2400" dirty="0">
                <a:solidFill>
                  <a:schemeClr val="accent1">
                    <a:lumMod val="40000"/>
                    <a:lumOff val="60000"/>
                  </a:schemeClr>
                </a:solidFill>
                <a:latin typeface="Century Gothic" panose="020B0502020202020204" pitchFamily="34" charset="0"/>
                <a:hlinkClick r:id="rId9"/>
              </a:rPr>
              <a:t>a misinformation campaign to cast election doubts</a:t>
            </a:r>
            <a:r>
              <a:rPr lang="en-US" sz="2400" dirty="0">
                <a:solidFill>
                  <a:schemeClr val="accent1">
                    <a:lumMod val="40000"/>
                    <a:lumOff val="60000"/>
                  </a:schemeClr>
                </a:solidFill>
                <a:latin typeface="Century Gothic" panose="020B0502020202020204" pitchFamily="34" charset="0"/>
              </a:rPr>
              <a:t>.</a:t>
            </a:r>
          </a:p>
          <a:p>
            <a:pPr marL="857250" indent="-857250">
              <a:lnSpc>
                <a:spcPct val="100000"/>
              </a:lnSpc>
              <a:buFont typeface="Arial" panose="020B0604020202020204" pitchFamily="34" charset="0"/>
              <a:buChar char="•"/>
            </a:pPr>
            <a:endParaRPr lang="en-US" sz="2400" dirty="0">
              <a:solidFill>
                <a:schemeClr val="accent1">
                  <a:lumMod val="40000"/>
                  <a:lumOff val="60000"/>
                </a:schemeClr>
              </a:solidFill>
              <a:latin typeface="Century Gothic" panose="020B0502020202020204" pitchFamily="34" charset="0"/>
            </a:endParaRPr>
          </a:p>
        </p:txBody>
      </p:sp>
      <p:pic>
        <p:nvPicPr>
          <p:cNvPr id="48" name="Graphic 47" descr="Medal">
            <a:extLst>
              <a:ext uri="{FF2B5EF4-FFF2-40B4-BE49-F238E27FC236}">
                <a16:creationId xmlns:a16="http://schemas.microsoft.com/office/drawing/2014/main" id="{499D2E83-9EAB-244F-AE78-A83FA9EAFA7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029" y="5828012"/>
            <a:ext cx="914400" cy="914400"/>
          </a:xfrm>
          <a:prstGeom prst="rect">
            <a:avLst/>
          </a:prstGeom>
        </p:spPr>
      </p:pic>
      <p:sp>
        <p:nvSpPr>
          <p:cNvPr id="50" name="Title 1">
            <a:extLst>
              <a:ext uri="{FF2B5EF4-FFF2-40B4-BE49-F238E27FC236}">
                <a16:creationId xmlns:a16="http://schemas.microsoft.com/office/drawing/2014/main" id="{CEC983D2-C54A-D346-B49E-54864076AE6B}"/>
              </a:ext>
            </a:extLst>
          </p:cNvPr>
          <p:cNvSpPr txBox="1">
            <a:spLocks/>
          </p:cNvSpPr>
          <p:nvPr/>
        </p:nvSpPr>
        <p:spPr>
          <a:xfrm>
            <a:off x="471716" y="112827"/>
            <a:ext cx="7554684" cy="9525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500" dirty="0">
                <a:solidFill>
                  <a:schemeClr val="accent1">
                    <a:lumMod val="40000"/>
                    <a:lumOff val="60000"/>
                  </a:schemeClr>
                </a:solidFill>
                <a:latin typeface="Century Gothic" panose="020B0502020202020204" pitchFamily="34" charset="0"/>
              </a:rPr>
              <a:t>SIFT</a:t>
            </a:r>
            <a:br>
              <a:rPr lang="en-US" sz="6500" dirty="0">
                <a:solidFill>
                  <a:schemeClr val="accent1">
                    <a:lumMod val="40000"/>
                    <a:lumOff val="60000"/>
                  </a:schemeClr>
                </a:solidFill>
                <a:latin typeface="Century Gothic" panose="020B0502020202020204" pitchFamily="34" charset="0"/>
              </a:rPr>
            </a:br>
            <a:endParaRPr lang="en-US" sz="6500" dirty="0">
              <a:solidFill>
                <a:schemeClr val="accent1">
                  <a:lumMod val="40000"/>
                  <a:lumOff val="60000"/>
                </a:schemeClr>
              </a:solidFill>
              <a:latin typeface="Century Gothic" panose="020B0502020202020204" pitchFamily="34" charset="0"/>
            </a:endParaRPr>
          </a:p>
        </p:txBody>
      </p:sp>
    </p:spTree>
    <p:extLst>
      <p:ext uri="{BB962C8B-B14F-4D97-AF65-F5344CB8AC3E}">
        <p14:creationId xmlns:p14="http://schemas.microsoft.com/office/powerpoint/2010/main" val="1404067773"/>
      </p:ext>
    </p:extLst>
  </p:cSld>
  <p:clrMapOvr>
    <a:masterClrMapping/>
  </p:clrMapOvr>
</p:sld>
</file>

<file path=ppt/theme/theme1.xml><?xml version="1.0" encoding="utf-8"?>
<a:theme xmlns:a="http://schemas.openxmlformats.org/drawingml/2006/main" name="TornVTI">
  <a:themeElements>
    <a:clrScheme name="AnalogousFromDarkSeedLeftStep">
      <a:dk1>
        <a:srgbClr val="000000"/>
      </a:dk1>
      <a:lt1>
        <a:srgbClr val="FFFFFF"/>
      </a:lt1>
      <a:dk2>
        <a:srgbClr val="251A2F"/>
      </a:dk2>
      <a:lt2>
        <a:srgbClr val="F0F3F3"/>
      </a:lt2>
      <a:accent1>
        <a:srgbClr val="C34D64"/>
      </a:accent1>
      <a:accent2>
        <a:srgbClr val="B13B83"/>
      </a:accent2>
      <a:accent3>
        <a:srgbClr val="C04DC3"/>
      </a:accent3>
      <a:accent4>
        <a:srgbClr val="7D3BB1"/>
      </a:accent4>
      <a:accent5>
        <a:srgbClr val="5D4DC3"/>
      </a:accent5>
      <a:accent6>
        <a:srgbClr val="3B5CB1"/>
      </a:accent6>
      <a:hlink>
        <a:srgbClr val="7653C5"/>
      </a:hlink>
      <a:folHlink>
        <a:srgbClr val="7F7F7F"/>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TotalTime>
  <Words>1468</Words>
  <Application>Microsoft Macintosh PowerPoint</Application>
  <PresentationFormat>Widescreen</PresentationFormat>
  <Paragraphs>119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Verdana Pro</vt:lpstr>
      <vt:lpstr>Verdana Pro Cond SemiBold</vt:lpstr>
      <vt:lpstr>TornVTI</vt:lpstr>
      <vt:lpstr>Fighting Fake News &amp; Alternative Facts</vt:lpstr>
      <vt:lpstr>Why does it matter?</vt:lpstr>
      <vt:lpstr>Stop Investigate the source Find trusted coverage Trace claims, quotes, and media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Fighting Fake News &amp; Alternative Facts</dc:title>
  <dc:creator>Julie McGeorge</dc:creator>
  <cp:lastModifiedBy>Julie McGeorge</cp:lastModifiedBy>
  <cp:revision>49</cp:revision>
  <dcterms:created xsi:type="dcterms:W3CDTF">2020-11-06T11:16:33Z</dcterms:created>
  <dcterms:modified xsi:type="dcterms:W3CDTF">2020-11-06T22:56:41Z</dcterms:modified>
</cp:coreProperties>
</file>